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74" r:id="rId3"/>
    <p:sldId id="285" r:id="rId4"/>
    <p:sldId id="275" r:id="rId5"/>
    <p:sldId id="273" r:id="rId6"/>
    <p:sldId id="291" r:id="rId7"/>
    <p:sldId id="266" r:id="rId8"/>
    <p:sldId id="267" r:id="rId9"/>
    <p:sldId id="298" r:id="rId10"/>
    <p:sldId id="284" r:id="rId11"/>
    <p:sldId id="288" r:id="rId12"/>
    <p:sldId id="287" r:id="rId13"/>
    <p:sldId id="299" r:id="rId14"/>
    <p:sldId id="295" r:id="rId15"/>
    <p:sldId id="280" r:id="rId16"/>
    <p:sldId id="279" r:id="rId17"/>
    <p:sldId id="286" r:id="rId18"/>
    <p:sldId id="269" r:id="rId19"/>
  </p:sldIdLst>
  <p:sldSz cx="50298350" cy="28295600"/>
  <p:notesSz cx="6858000" cy="9144000"/>
  <p:defaultTextStyle>
    <a:defPPr>
      <a:defRPr lang="zh-CN"/>
    </a:defPPr>
    <a:lvl1pPr marL="0" lvl="0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2514600" lvl="1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5029200" lvl="2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7545705" lvl="3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0060305" lvl="4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5029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887">
          <p15:clr>
            <a:srgbClr val="A4A3A4"/>
          </p15:clr>
        </p15:guide>
        <p15:guide id="2" pos="15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DDDDDD"/>
    <a:srgbClr val="FF8814"/>
    <a:srgbClr val="1B559F"/>
    <a:srgbClr val="FBB067"/>
    <a:srgbClr val="00CC66"/>
    <a:srgbClr val="FE9C3D"/>
    <a:srgbClr val="73C63A"/>
    <a:srgbClr val="167DB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0"/>
    <p:restoredTop sz="94665"/>
  </p:normalViewPr>
  <p:slideViewPr>
    <p:cSldViewPr showGuides="1">
      <p:cViewPr varScale="1">
        <p:scale>
          <a:sx n="27" d="100"/>
          <a:sy n="27" d="100"/>
        </p:scale>
        <p:origin x="18" y="96"/>
      </p:cViewPr>
      <p:guideLst>
        <p:guide orient="horz" pos="8887"/>
        <p:guide pos="15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72376" y="8789980"/>
            <a:ext cx="42753598" cy="6065216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44753" y="16034173"/>
            <a:ext cx="35208845" cy="72310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15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02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545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059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574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08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604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11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6466304" y="1133139"/>
            <a:ext cx="11317129" cy="24142960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14918" y="1133139"/>
            <a:ext cx="33113080" cy="24142960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3223" y="18182549"/>
            <a:ext cx="42753598" cy="5619819"/>
          </a:xfrm>
        </p:spPr>
        <p:txBody>
          <a:bodyPr anchor="t"/>
          <a:lstStyle>
            <a:lvl1pPr algn="l">
              <a:defRPr sz="22000" b="1" cap="all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73223" y="11992884"/>
            <a:ext cx="42753598" cy="6189659"/>
          </a:xfrm>
        </p:spPr>
        <p:txBody>
          <a:bodyPr anchor="b"/>
          <a:lstStyle>
            <a:lvl1pPr marL="0" indent="0">
              <a:buNone/>
              <a:defRPr sz="11000">
                <a:solidFill>
                  <a:schemeClr val="tx1">
                    <a:tint val="75000"/>
                  </a:schemeClr>
                </a:solidFill>
              </a:defRPr>
            </a:lvl1pPr>
            <a:lvl2pPr marL="2515235" indent="0">
              <a:buNone/>
              <a:defRPr sz="9900">
                <a:solidFill>
                  <a:schemeClr val="tx1">
                    <a:tint val="75000"/>
                  </a:schemeClr>
                </a:solidFill>
              </a:defRPr>
            </a:lvl2pPr>
            <a:lvl3pPr marL="5029835" indent="0">
              <a:buNone/>
              <a:defRPr sz="8800">
                <a:solidFill>
                  <a:schemeClr val="tx1">
                    <a:tint val="75000"/>
                  </a:schemeClr>
                </a:solidFill>
              </a:defRPr>
            </a:lvl3pPr>
            <a:lvl4pPr marL="754507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4pPr>
            <a:lvl5pPr marL="1005967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5pPr>
            <a:lvl6pPr marL="12574905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6pPr>
            <a:lvl7pPr marL="15089505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7pPr>
            <a:lvl8pPr marL="1760474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8pPr>
            <a:lvl9pPr marL="20119975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4917" y="6602312"/>
            <a:ext cx="22215105" cy="18673787"/>
          </a:xfrm>
        </p:spPr>
        <p:txBody>
          <a:bodyPr/>
          <a:lstStyle>
            <a:lvl1pPr>
              <a:defRPr sz="15400"/>
            </a:lvl1pPr>
            <a:lvl2pPr>
              <a:defRPr sz="13200"/>
            </a:lvl2pPr>
            <a:lvl3pPr>
              <a:defRPr sz="11000"/>
            </a:lvl3pPr>
            <a:lvl4pPr>
              <a:defRPr sz="9900"/>
            </a:lvl4pPr>
            <a:lvl5pPr>
              <a:defRPr sz="9900"/>
            </a:lvl5pPr>
            <a:lvl6pPr>
              <a:defRPr sz="9900"/>
            </a:lvl6pPr>
            <a:lvl7pPr>
              <a:defRPr sz="9900"/>
            </a:lvl7pPr>
            <a:lvl8pPr>
              <a:defRPr sz="9900"/>
            </a:lvl8pPr>
            <a:lvl9pPr>
              <a:defRPr sz="9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568328" y="6602312"/>
            <a:ext cx="22215105" cy="18673787"/>
          </a:xfrm>
        </p:spPr>
        <p:txBody>
          <a:bodyPr/>
          <a:lstStyle>
            <a:lvl1pPr>
              <a:defRPr sz="15400"/>
            </a:lvl1pPr>
            <a:lvl2pPr>
              <a:defRPr sz="13200"/>
            </a:lvl2pPr>
            <a:lvl3pPr>
              <a:defRPr sz="11000"/>
            </a:lvl3pPr>
            <a:lvl4pPr>
              <a:defRPr sz="9900"/>
            </a:lvl4pPr>
            <a:lvl5pPr>
              <a:defRPr sz="9900"/>
            </a:lvl5pPr>
            <a:lvl6pPr>
              <a:defRPr sz="9900"/>
            </a:lvl6pPr>
            <a:lvl7pPr>
              <a:defRPr sz="9900"/>
            </a:lvl7pPr>
            <a:lvl8pPr>
              <a:defRPr sz="9900"/>
            </a:lvl8pPr>
            <a:lvl9pPr>
              <a:defRPr sz="9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4917" y="6333764"/>
            <a:ext cx="22223840" cy="2639613"/>
          </a:xfrm>
        </p:spPr>
        <p:txBody>
          <a:bodyPr anchor="b"/>
          <a:lstStyle>
            <a:lvl1pPr marL="0" indent="0">
              <a:buNone/>
              <a:defRPr sz="13200" b="1"/>
            </a:lvl1pPr>
            <a:lvl2pPr marL="2515235" indent="0">
              <a:buNone/>
              <a:defRPr sz="11000" b="1"/>
            </a:lvl2pPr>
            <a:lvl3pPr marL="5029835" indent="0">
              <a:buNone/>
              <a:defRPr sz="9900" b="1"/>
            </a:lvl3pPr>
            <a:lvl4pPr marL="7545070" indent="0">
              <a:buNone/>
              <a:defRPr sz="8800" b="1"/>
            </a:lvl4pPr>
            <a:lvl5pPr marL="10059670" indent="0">
              <a:buNone/>
              <a:defRPr sz="8800" b="1"/>
            </a:lvl5pPr>
            <a:lvl6pPr marL="12574905" indent="0">
              <a:buNone/>
              <a:defRPr sz="8800" b="1"/>
            </a:lvl6pPr>
            <a:lvl7pPr marL="15089505" indent="0">
              <a:buNone/>
              <a:defRPr sz="8800" b="1"/>
            </a:lvl7pPr>
            <a:lvl8pPr marL="17604740" indent="0">
              <a:buNone/>
              <a:defRPr sz="8800" b="1"/>
            </a:lvl8pPr>
            <a:lvl9pPr marL="20119975" indent="0">
              <a:buNone/>
              <a:defRPr sz="88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14917" y="8973372"/>
            <a:ext cx="22223840" cy="16302722"/>
          </a:xfrm>
        </p:spPr>
        <p:txBody>
          <a:bodyPr/>
          <a:lstStyle>
            <a:lvl1pPr>
              <a:defRPr sz="13200"/>
            </a:lvl1pPr>
            <a:lvl2pPr>
              <a:defRPr sz="11000"/>
            </a:lvl2pPr>
            <a:lvl3pPr>
              <a:defRPr sz="9900"/>
            </a:lvl3pPr>
            <a:lvl4pPr>
              <a:defRPr sz="8800"/>
            </a:lvl4pPr>
            <a:lvl5pPr>
              <a:defRPr sz="8800"/>
            </a:lvl5pPr>
            <a:lvl6pPr>
              <a:defRPr sz="8800"/>
            </a:lvl6pPr>
            <a:lvl7pPr>
              <a:defRPr sz="8800"/>
            </a:lvl7pPr>
            <a:lvl8pPr>
              <a:defRPr sz="8800"/>
            </a:lvl8pPr>
            <a:lvl9pPr>
              <a:defRPr sz="8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5550872" y="6333764"/>
            <a:ext cx="22232569" cy="2639613"/>
          </a:xfrm>
        </p:spPr>
        <p:txBody>
          <a:bodyPr anchor="b"/>
          <a:lstStyle>
            <a:lvl1pPr marL="0" indent="0">
              <a:buNone/>
              <a:defRPr sz="13200" b="1"/>
            </a:lvl1pPr>
            <a:lvl2pPr marL="2515235" indent="0">
              <a:buNone/>
              <a:defRPr sz="11000" b="1"/>
            </a:lvl2pPr>
            <a:lvl3pPr marL="5029835" indent="0">
              <a:buNone/>
              <a:defRPr sz="9900" b="1"/>
            </a:lvl3pPr>
            <a:lvl4pPr marL="7545070" indent="0">
              <a:buNone/>
              <a:defRPr sz="8800" b="1"/>
            </a:lvl4pPr>
            <a:lvl5pPr marL="10059670" indent="0">
              <a:buNone/>
              <a:defRPr sz="8800" b="1"/>
            </a:lvl5pPr>
            <a:lvl6pPr marL="12574905" indent="0">
              <a:buNone/>
              <a:defRPr sz="8800" b="1"/>
            </a:lvl6pPr>
            <a:lvl7pPr marL="15089505" indent="0">
              <a:buNone/>
              <a:defRPr sz="8800" b="1"/>
            </a:lvl7pPr>
            <a:lvl8pPr marL="17604740" indent="0">
              <a:buNone/>
              <a:defRPr sz="8800" b="1"/>
            </a:lvl8pPr>
            <a:lvl9pPr marL="20119975" indent="0">
              <a:buNone/>
              <a:defRPr sz="88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5550872" y="8973372"/>
            <a:ext cx="22232569" cy="16302722"/>
          </a:xfrm>
        </p:spPr>
        <p:txBody>
          <a:bodyPr/>
          <a:lstStyle>
            <a:lvl1pPr>
              <a:defRPr sz="13200"/>
            </a:lvl1pPr>
            <a:lvl2pPr>
              <a:defRPr sz="11000"/>
            </a:lvl2pPr>
            <a:lvl3pPr>
              <a:defRPr sz="9900"/>
            </a:lvl3pPr>
            <a:lvl4pPr>
              <a:defRPr sz="8800"/>
            </a:lvl4pPr>
            <a:lvl5pPr>
              <a:defRPr sz="8800"/>
            </a:lvl5pPr>
            <a:lvl6pPr>
              <a:defRPr sz="8800"/>
            </a:lvl6pPr>
            <a:lvl7pPr>
              <a:defRPr sz="8800"/>
            </a:lvl7pPr>
            <a:lvl8pPr>
              <a:defRPr sz="8800"/>
            </a:lvl8pPr>
            <a:lvl9pPr>
              <a:defRPr sz="8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926" y="1126581"/>
            <a:ext cx="16547811" cy="4794535"/>
          </a:xfrm>
        </p:spPr>
        <p:txBody>
          <a:bodyPr anchor="b"/>
          <a:lstStyle>
            <a:lvl1pPr algn="l">
              <a:defRPr sz="11000" b="1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665258" y="1126590"/>
            <a:ext cx="28118175" cy="24149512"/>
          </a:xfrm>
        </p:spPr>
        <p:txBody>
          <a:bodyPr/>
          <a:lstStyle>
            <a:lvl1pPr>
              <a:defRPr sz="17600"/>
            </a:lvl1pPr>
            <a:lvl2pPr>
              <a:defRPr sz="15400"/>
            </a:lvl2pPr>
            <a:lvl3pPr>
              <a:defRPr sz="13200"/>
            </a:lvl3pPr>
            <a:lvl4pPr>
              <a:defRPr sz="11000"/>
            </a:lvl4pPr>
            <a:lvl5pPr>
              <a:defRPr sz="11000"/>
            </a:lvl5pPr>
            <a:lvl6pPr>
              <a:defRPr sz="11000"/>
            </a:lvl6pPr>
            <a:lvl7pPr>
              <a:defRPr sz="11000"/>
            </a:lvl7pPr>
            <a:lvl8pPr>
              <a:defRPr sz="11000"/>
            </a:lvl8pPr>
            <a:lvl9pPr>
              <a:defRPr sz="1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14926" y="5921125"/>
            <a:ext cx="16547811" cy="19354977"/>
          </a:xfrm>
        </p:spPr>
        <p:txBody>
          <a:bodyPr/>
          <a:lstStyle>
            <a:lvl1pPr marL="0" indent="0">
              <a:buNone/>
              <a:defRPr sz="7700"/>
            </a:lvl1pPr>
            <a:lvl2pPr marL="2515235" indent="0">
              <a:buNone/>
              <a:defRPr sz="6600"/>
            </a:lvl2pPr>
            <a:lvl3pPr marL="5029835" indent="0">
              <a:buNone/>
              <a:defRPr sz="5500"/>
            </a:lvl3pPr>
            <a:lvl4pPr marL="7545070" indent="0">
              <a:buNone/>
              <a:defRPr sz="5000"/>
            </a:lvl4pPr>
            <a:lvl5pPr marL="10059670" indent="0">
              <a:buNone/>
              <a:defRPr sz="5000"/>
            </a:lvl5pPr>
            <a:lvl6pPr marL="12574905" indent="0">
              <a:buNone/>
              <a:defRPr sz="5000"/>
            </a:lvl6pPr>
            <a:lvl7pPr marL="15089505" indent="0">
              <a:buNone/>
              <a:defRPr sz="5000"/>
            </a:lvl7pPr>
            <a:lvl8pPr marL="17604740" indent="0">
              <a:buNone/>
              <a:defRPr sz="5000"/>
            </a:lvl8pPr>
            <a:lvl9pPr marL="20119975" indent="0">
              <a:buNone/>
              <a:defRPr sz="5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58829" y="19806920"/>
            <a:ext cx="30179010" cy="2338322"/>
          </a:xfrm>
        </p:spPr>
        <p:txBody>
          <a:bodyPr anchor="b"/>
          <a:lstStyle>
            <a:lvl1pPr algn="l">
              <a:defRPr sz="11000" b="1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858829" y="2528263"/>
            <a:ext cx="30179010" cy="16977360"/>
          </a:xfrm>
        </p:spPr>
        <p:txBody>
          <a:bodyPr/>
          <a:lstStyle>
            <a:lvl1pPr marL="0" indent="0">
              <a:buNone/>
              <a:defRPr sz="17600"/>
            </a:lvl1pPr>
            <a:lvl2pPr marL="2515235" indent="0">
              <a:buNone/>
              <a:defRPr sz="15400"/>
            </a:lvl2pPr>
            <a:lvl3pPr marL="5029835" indent="0">
              <a:buNone/>
              <a:defRPr sz="13200"/>
            </a:lvl3pPr>
            <a:lvl4pPr marL="7545070" indent="0">
              <a:buNone/>
              <a:defRPr sz="11000"/>
            </a:lvl4pPr>
            <a:lvl5pPr marL="10059670" indent="0">
              <a:buNone/>
              <a:defRPr sz="11000"/>
            </a:lvl5pPr>
            <a:lvl6pPr marL="12574905" indent="0">
              <a:buNone/>
              <a:defRPr sz="11000"/>
            </a:lvl6pPr>
            <a:lvl7pPr marL="15089505" indent="0">
              <a:buNone/>
              <a:defRPr sz="11000"/>
            </a:lvl7pPr>
            <a:lvl8pPr marL="17604740" indent="0">
              <a:buNone/>
              <a:defRPr sz="11000"/>
            </a:lvl8pPr>
            <a:lvl9pPr marL="20119975" indent="0">
              <a:buNone/>
              <a:defRPr sz="11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858829" y="22145239"/>
            <a:ext cx="30179010" cy="3320804"/>
          </a:xfrm>
        </p:spPr>
        <p:txBody>
          <a:bodyPr/>
          <a:lstStyle>
            <a:lvl1pPr marL="0" indent="0">
              <a:buNone/>
              <a:defRPr sz="7700"/>
            </a:lvl1pPr>
            <a:lvl2pPr marL="2515235" indent="0">
              <a:buNone/>
              <a:defRPr sz="6600"/>
            </a:lvl2pPr>
            <a:lvl3pPr marL="5029835" indent="0">
              <a:buNone/>
              <a:defRPr sz="5500"/>
            </a:lvl3pPr>
            <a:lvl4pPr marL="7545070" indent="0">
              <a:buNone/>
              <a:defRPr sz="5000"/>
            </a:lvl4pPr>
            <a:lvl5pPr marL="10059670" indent="0">
              <a:buNone/>
              <a:defRPr sz="5000"/>
            </a:lvl5pPr>
            <a:lvl6pPr marL="12574905" indent="0">
              <a:buNone/>
              <a:defRPr sz="5000"/>
            </a:lvl6pPr>
            <a:lvl7pPr marL="15089505" indent="0">
              <a:buNone/>
              <a:defRPr sz="5000"/>
            </a:lvl7pPr>
            <a:lvl8pPr marL="17604740" indent="0">
              <a:buNone/>
              <a:defRPr sz="5000"/>
            </a:lvl8pPr>
            <a:lvl9pPr marL="20119975" indent="0">
              <a:buNone/>
              <a:defRPr sz="5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2514600" y="1133475"/>
            <a:ext cx="45269150" cy="4714875"/>
          </a:xfrm>
          <a:prstGeom prst="rect">
            <a:avLst/>
          </a:prstGeom>
          <a:noFill/>
          <a:ln w="9525">
            <a:noFill/>
          </a:ln>
        </p:spPr>
        <p:txBody>
          <a:bodyPr vert="horz" lIns="502993" tIns="251497" rIns="502993" bIns="251497"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2514600" y="6602413"/>
            <a:ext cx="45269150" cy="18673762"/>
          </a:xfrm>
          <a:prstGeom prst="rect">
            <a:avLst/>
          </a:prstGeom>
          <a:noFill/>
          <a:ln w="9525">
            <a:noFill/>
          </a:ln>
        </p:spPr>
        <p:txBody>
          <a:bodyPr vert="horz" lIns="502993" tIns="251497" rIns="502993" bIns="251497" anchor="t" anchorCtr="0"/>
          <a:lstStyle/>
          <a:p>
            <a:pPr lvl="0" indent="-1885950"/>
            <a:r>
              <a:rPr lang="zh-CN" altLang="en-US"/>
              <a:t>单击此处编辑母版文本样式</a:t>
            </a:r>
          </a:p>
          <a:p>
            <a:pPr lvl="1" indent="-1572260"/>
            <a:r>
              <a:rPr lang="zh-CN" altLang="en-US"/>
              <a:t>第二级</a:t>
            </a:r>
          </a:p>
          <a:p>
            <a:pPr lvl="2" indent="-1257935"/>
            <a:r>
              <a:rPr lang="zh-CN" altLang="en-US"/>
              <a:t>第三级</a:t>
            </a:r>
          </a:p>
          <a:p>
            <a:pPr lvl="3" indent="-1256665"/>
            <a:r>
              <a:rPr lang="zh-CN" altLang="en-US"/>
              <a:t>第四级</a:t>
            </a:r>
          </a:p>
          <a:p>
            <a:pPr lvl="4" indent="-12573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14600" y="26225500"/>
            <a:ext cx="11736388" cy="1506538"/>
          </a:xfrm>
          <a:prstGeom prst="rect">
            <a:avLst/>
          </a:prstGeom>
        </p:spPr>
        <p:txBody>
          <a:bodyPr vert="horz" lIns="502993" tIns="251497" rIns="502993" bIns="251497" rtlCol="0" anchor="ctr"/>
          <a:lstStyle>
            <a:lvl1pPr algn="l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530820CF-B880-4189-942D-D702A7CBA7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2026/3/25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184688" y="26225500"/>
            <a:ext cx="15928975" cy="1506538"/>
          </a:xfrm>
          <a:prstGeom prst="rect">
            <a:avLst/>
          </a:prstGeom>
        </p:spPr>
        <p:txBody>
          <a:bodyPr vert="horz" lIns="502993" tIns="251497" rIns="502993" bIns="251497" rtlCol="0" anchor="ctr"/>
          <a:lstStyle>
            <a:lvl1pPr algn="ctr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047363" y="26225500"/>
            <a:ext cx="11736388" cy="1506538"/>
          </a:xfrm>
          <a:prstGeom prst="rect">
            <a:avLst/>
          </a:prstGeom>
        </p:spPr>
        <p:txBody>
          <a:bodyPr vert="horz" lIns="502993" tIns="251497" rIns="502993" bIns="251497" rtlCol="0" anchor="ctr"/>
          <a:lstStyle>
            <a:lvl1pPr algn="r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5029835" rtl="0" eaLnBrk="1" latinLnBrk="0" hangingPunct="1">
        <a:spcBef>
          <a:spcPct val="0"/>
        </a:spcBef>
        <a:buNone/>
        <a:defRPr sz="2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5950" indent="-188595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7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6860" indent="-1571625" algn="l" defTabSz="5029835" rtl="0" eaLnBrk="1" latinLnBrk="0" hangingPunct="1">
        <a:spcBef>
          <a:spcPct val="20000"/>
        </a:spcBef>
        <a:buFont typeface="Arial" panose="02080604020202020204" pitchFamily="34" charset="0"/>
        <a:buChar char="–"/>
        <a:defRPr sz="15400" kern="1200">
          <a:solidFill>
            <a:schemeClr val="tx1"/>
          </a:solidFill>
          <a:latin typeface="+mn-lt"/>
          <a:ea typeface="+mn-ea"/>
          <a:cs typeface="+mn-cs"/>
        </a:defRPr>
      </a:lvl2pPr>
      <a:lvl3pPr marL="6287135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3200" kern="1200">
          <a:solidFill>
            <a:schemeClr val="tx1"/>
          </a:solidFill>
          <a:latin typeface="+mn-lt"/>
          <a:ea typeface="+mn-ea"/>
          <a:cs typeface="+mn-cs"/>
        </a:defRPr>
      </a:lvl3pPr>
      <a:lvl4pPr marL="8802370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–"/>
        <a:defRPr sz="1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317605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»"/>
        <a:defRPr sz="1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832205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347440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862040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77275" indent="-1257300" algn="l" defTabSz="502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51523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2pPr>
      <a:lvl3pPr marL="502983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3pPr>
      <a:lvl4pPr marL="7545070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9670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490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6pPr>
      <a:lvl7pPr marL="1508950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7pPr>
      <a:lvl8pPr marL="17604740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8pPr>
      <a:lvl9pPr marL="20119975" algn="l" defTabSz="5029835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oleObject" Target="../embeddings/Microsoft_Excel_97-2003____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45113" y="7016750"/>
            <a:ext cx="39604950" cy="11091863"/>
          </a:xfrm>
          <a:prstGeom prst="rect">
            <a:avLst/>
          </a:prstGeom>
          <a:solidFill>
            <a:srgbClr val="1B55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cxnSp>
        <p:nvCxnSpPr>
          <p:cNvPr id="7" name="直接连接符 6"/>
          <p:cNvCxnSpPr/>
          <p:nvPr/>
        </p:nvCxnSpPr>
        <p:spPr>
          <a:xfrm>
            <a:off x="8316913" y="12958763"/>
            <a:ext cx="33664525" cy="0"/>
          </a:xfrm>
          <a:prstGeom prst="line">
            <a:avLst/>
          </a:prstGeom>
          <a:ln w="1079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" name="TextBox 7"/>
          <p:cNvSpPr txBox="1"/>
          <p:nvPr/>
        </p:nvSpPr>
        <p:spPr>
          <a:xfrm>
            <a:off x="15590776" y="9171750"/>
            <a:ext cx="19726060" cy="321634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17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7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17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</a:p>
        </p:txBody>
      </p:sp>
      <p:sp>
        <p:nvSpPr>
          <p:cNvPr id="2052" name="TextBox 8"/>
          <p:cNvSpPr txBox="1"/>
          <p:nvPr/>
        </p:nvSpPr>
        <p:spPr>
          <a:xfrm>
            <a:off x="17892713" y="13676313"/>
            <a:ext cx="14135100" cy="18573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8800" dirty="0">
                <a:solidFill>
                  <a:srgbClr val="F2F2F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xx</a:t>
            </a:r>
            <a:r>
              <a:rPr lang="zh-CN" altLang="en-US" sz="8800" dirty="0">
                <a:solidFill>
                  <a:srgbClr val="F2F2F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</a:t>
            </a:r>
            <a:r>
              <a:rPr lang="en-US" altLang="zh-CN" sz="8800" dirty="0">
                <a:solidFill>
                  <a:srgbClr val="F2F2F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/xx</a:t>
            </a:r>
            <a:r>
              <a:rPr lang="zh-CN" altLang="en-US" sz="8800" dirty="0">
                <a:solidFill>
                  <a:srgbClr val="F2F2F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项目组</a:t>
            </a:r>
            <a:r>
              <a:rPr lang="en-US" altLang="zh-CN" sz="8800" dirty="0">
                <a:solidFill>
                  <a:srgbClr val="F2F2F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/xx</a:t>
            </a:r>
            <a:r>
              <a:rPr lang="zh-CN" altLang="en-US" sz="8800" dirty="0">
                <a:solidFill>
                  <a:srgbClr val="F2F2F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实验室</a:t>
            </a:r>
          </a:p>
        </p:txBody>
      </p:sp>
      <p:sp>
        <p:nvSpPr>
          <p:cNvPr id="2054" name="TextBox 15"/>
          <p:cNvSpPr txBox="1"/>
          <p:nvPr/>
        </p:nvSpPr>
        <p:spPr>
          <a:xfrm>
            <a:off x="18615025" y="22466300"/>
            <a:ext cx="6345238" cy="144145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61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主讲嘉宾：</a:t>
            </a:r>
            <a:r>
              <a:rPr lang="en-US" altLang="zh-CN" sz="61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r>
              <a:rPr lang="zh-CN" altLang="en-US" sz="61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</a:p>
        </p:txBody>
      </p:sp>
      <p:pic>
        <p:nvPicPr>
          <p:cNvPr id="2055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29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产品介绍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盈利模式</a:t>
            </a:r>
          </a:p>
        </p:txBody>
      </p:sp>
      <p:pic>
        <p:nvPicPr>
          <p:cNvPr id="11266" name="图片占位符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3113" y="10090150"/>
            <a:ext cx="16067087" cy="16070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Oval 87"/>
          <p:cNvSpPr/>
          <p:nvPr/>
        </p:nvSpPr>
        <p:spPr>
          <a:xfrm>
            <a:off x="20793075" y="8478838"/>
            <a:ext cx="2771775" cy="2773362"/>
          </a:xfrm>
          <a:prstGeom prst="ellipse">
            <a:avLst/>
          </a:prstGeom>
          <a:solidFill>
            <a:srgbClr val="0070C0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>
              <a:buFont typeface="Arial" panose="02080604020202020204" pitchFamily="34" charset="0"/>
              <a:buNone/>
            </a:pPr>
            <a:endParaRPr lang="en-AU" altLang="en-US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Arial" panose="02080604020202020204" pitchFamily="34" charset="0"/>
            </a:endParaRPr>
          </a:p>
        </p:txBody>
      </p:sp>
      <p:sp>
        <p:nvSpPr>
          <p:cNvPr id="11268" name="Oval 98"/>
          <p:cNvSpPr/>
          <p:nvPr/>
        </p:nvSpPr>
        <p:spPr>
          <a:xfrm>
            <a:off x="31091188" y="19694525"/>
            <a:ext cx="2771775" cy="2771775"/>
          </a:xfrm>
          <a:prstGeom prst="ellipse">
            <a:avLst/>
          </a:prstGeom>
          <a:solidFill>
            <a:srgbClr val="0070C0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>
              <a:buFont typeface="Arial" panose="02080604020202020204" pitchFamily="34" charset="0"/>
              <a:buNone/>
            </a:pPr>
            <a:endParaRPr lang="en-AU" altLang="en-US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Arial" panose="02080604020202020204" pitchFamily="34" charset="0"/>
            </a:endParaRPr>
          </a:p>
        </p:txBody>
      </p:sp>
      <p:sp>
        <p:nvSpPr>
          <p:cNvPr id="11269" name="Oval 99"/>
          <p:cNvSpPr/>
          <p:nvPr/>
        </p:nvSpPr>
        <p:spPr>
          <a:xfrm>
            <a:off x="29109988" y="10186988"/>
            <a:ext cx="2773362" cy="2771775"/>
          </a:xfrm>
          <a:prstGeom prst="ellipse">
            <a:avLst/>
          </a:prstGeom>
          <a:solidFill>
            <a:srgbClr val="404040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>
              <a:buFont typeface="Arial" panose="02080604020202020204" pitchFamily="34" charset="0"/>
              <a:buNone/>
            </a:pPr>
            <a:endParaRPr lang="en-AU" altLang="en-US" dirty="0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Arial" panose="02080604020202020204" pitchFamily="34" charset="0"/>
            </a:endParaRPr>
          </a:p>
        </p:txBody>
      </p:sp>
      <p:sp>
        <p:nvSpPr>
          <p:cNvPr id="11270" name="Oval 100"/>
          <p:cNvSpPr/>
          <p:nvPr/>
        </p:nvSpPr>
        <p:spPr>
          <a:xfrm>
            <a:off x="14058900" y="19694525"/>
            <a:ext cx="2771775" cy="2771775"/>
          </a:xfrm>
          <a:prstGeom prst="ellipse">
            <a:avLst/>
          </a:prstGeom>
          <a:solidFill>
            <a:srgbClr val="0070C0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>
              <a:buFont typeface="Arial" panose="02080604020202020204" pitchFamily="34" charset="0"/>
              <a:buNone/>
            </a:pPr>
            <a:endParaRPr lang="en-AU" altLang="en-US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Arial" panose="02080604020202020204" pitchFamily="34" charset="0"/>
            </a:endParaRPr>
          </a:p>
        </p:txBody>
      </p:sp>
      <p:sp>
        <p:nvSpPr>
          <p:cNvPr id="11271" name="Oval 101"/>
          <p:cNvSpPr/>
          <p:nvPr/>
        </p:nvSpPr>
        <p:spPr>
          <a:xfrm>
            <a:off x="14851063" y="12563475"/>
            <a:ext cx="2771775" cy="2773363"/>
          </a:xfrm>
          <a:prstGeom prst="ellipse">
            <a:avLst/>
          </a:prstGeom>
          <a:solidFill>
            <a:srgbClr val="404040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>
              <a:buFont typeface="Arial" panose="0208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Arial" panose="02080604020202020204" pitchFamily="34" charset="0"/>
            </a:endParaRPr>
          </a:p>
        </p:txBody>
      </p:sp>
      <p:sp>
        <p:nvSpPr>
          <p:cNvPr id="11272" name="TextBox 15"/>
          <p:cNvSpPr txBox="1"/>
          <p:nvPr/>
        </p:nvSpPr>
        <p:spPr>
          <a:xfrm>
            <a:off x="40351075" y="7531100"/>
            <a:ext cx="3640138" cy="2035175"/>
          </a:xfrm>
          <a:prstGeom prst="rect">
            <a:avLst/>
          </a:prstGeom>
          <a:noFill/>
          <a:ln w="9525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>
              <a:buFont typeface="Arial" panose="0208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80604020202020204" pitchFamily="34" charset="0"/>
                <a:ea typeface="微软雅黑" panose="020B0503020204020204" pitchFamily="34" charset="-122"/>
                <a:sym typeface="Arial" panose="02080604020202020204" pitchFamily="34" charset="0"/>
              </a:rPr>
              <a:t>01</a:t>
            </a:r>
            <a:endParaRPr lang="zh-CN" altLang="en-US" b="1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Arial" panose="02080604020202020204" pitchFamily="34" charset="0"/>
            </a:endParaRPr>
          </a:p>
        </p:txBody>
      </p:sp>
      <p:sp>
        <p:nvSpPr>
          <p:cNvPr id="11273" name="TextBox 39"/>
          <p:cNvSpPr txBox="1"/>
          <p:nvPr/>
        </p:nvSpPr>
        <p:spPr>
          <a:xfrm>
            <a:off x="40351075" y="14108113"/>
            <a:ext cx="3640138" cy="2035175"/>
          </a:xfrm>
          <a:prstGeom prst="rect">
            <a:avLst/>
          </a:prstGeom>
          <a:noFill/>
          <a:ln w="9525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>
              <a:buFont typeface="Arial" panose="0208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80604020202020204" pitchFamily="34" charset="0"/>
                <a:ea typeface="微软雅黑" panose="020B0503020204020204" pitchFamily="34" charset="-122"/>
                <a:sym typeface="Arial" panose="02080604020202020204" pitchFamily="34" charset="0"/>
              </a:rPr>
              <a:t>02</a:t>
            </a:r>
            <a:endParaRPr lang="zh-CN" altLang="en-US" b="1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Arial" panose="02080604020202020204" pitchFamily="34" charset="0"/>
            </a:endParaRPr>
          </a:p>
        </p:txBody>
      </p:sp>
      <p:sp>
        <p:nvSpPr>
          <p:cNvPr id="46" name="Freeform 15"/>
          <p:cNvSpPr>
            <a:spLocks noEditPoints="1" noChangeArrowheads="1"/>
          </p:cNvSpPr>
          <p:nvPr/>
        </p:nvSpPr>
        <p:spPr bwMode="auto">
          <a:xfrm>
            <a:off x="20989925" y="8997950"/>
            <a:ext cx="2178050" cy="1782763"/>
          </a:xfrm>
          <a:custGeom>
            <a:avLst/>
            <a:gdLst>
              <a:gd name="T0" fmla="*/ 2147483647 w 108"/>
              <a:gd name="T1" fmla="*/ 2147483647 h 88"/>
              <a:gd name="T2" fmla="*/ 2147483647 w 108"/>
              <a:gd name="T3" fmla="*/ 2147483647 h 88"/>
              <a:gd name="T4" fmla="*/ 2147483647 w 108"/>
              <a:gd name="T5" fmla="*/ 2147483647 h 88"/>
              <a:gd name="T6" fmla="*/ 2147483647 w 108"/>
              <a:gd name="T7" fmla="*/ 0 h 88"/>
              <a:gd name="T8" fmla="*/ 2147483647 w 108"/>
              <a:gd name="T9" fmla="*/ 2147483647 h 88"/>
              <a:gd name="T10" fmla="*/ 2147483647 w 108"/>
              <a:gd name="T11" fmla="*/ 2147483647 h 88"/>
              <a:gd name="T12" fmla="*/ 2147483647 w 108"/>
              <a:gd name="T13" fmla="*/ 2147483647 h 88"/>
              <a:gd name="T14" fmla="*/ 2147483647 w 108"/>
              <a:gd name="T15" fmla="*/ 2147483647 h 88"/>
              <a:gd name="T16" fmla="*/ 2147483647 w 108"/>
              <a:gd name="T17" fmla="*/ 2147483647 h 88"/>
              <a:gd name="T18" fmla="*/ 0 w 108"/>
              <a:gd name="T19" fmla="*/ 2147483647 h 88"/>
              <a:gd name="T20" fmla="*/ 2147483647 w 108"/>
              <a:gd name="T21" fmla="*/ 2147483647 h 88"/>
              <a:gd name="T22" fmla="*/ 2147483647 w 108"/>
              <a:gd name="T23" fmla="*/ 2147483647 h 88"/>
              <a:gd name="T24" fmla="*/ 2147483647 w 108"/>
              <a:gd name="T25" fmla="*/ 2147483647 h 88"/>
              <a:gd name="T26" fmla="*/ 2147483647 w 108"/>
              <a:gd name="T27" fmla="*/ 2147483647 h 88"/>
              <a:gd name="T28" fmla="*/ 2147483647 w 108"/>
              <a:gd name="T29" fmla="*/ 2147483647 h 88"/>
              <a:gd name="T30" fmla="*/ 2147483647 w 108"/>
              <a:gd name="T31" fmla="*/ 2147483647 h 88"/>
              <a:gd name="T32" fmla="*/ 2147483647 w 108"/>
              <a:gd name="T33" fmla="*/ 0 h 88"/>
              <a:gd name="T34" fmla="*/ 2147483647 w 108"/>
              <a:gd name="T35" fmla="*/ 2147483647 h 88"/>
              <a:gd name="T36" fmla="*/ 2147483647 w 108"/>
              <a:gd name="T37" fmla="*/ 2147483647 h 88"/>
              <a:gd name="T38" fmla="*/ 2147483647 w 108"/>
              <a:gd name="T39" fmla="*/ 2147483647 h 88"/>
              <a:gd name="T40" fmla="*/ 2147483647 w 108"/>
              <a:gd name="T41" fmla="*/ 2147483647 h 88"/>
              <a:gd name="T42" fmla="*/ 2147483647 w 108"/>
              <a:gd name="T43" fmla="*/ 2147483647 h 88"/>
              <a:gd name="T44" fmla="*/ 2147483647 w 108"/>
              <a:gd name="T45" fmla="*/ 2147483647 h 88"/>
              <a:gd name="T46" fmla="*/ 2147483647 w 108"/>
              <a:gd name="T47" fmla="*/ 2147483647 h 88"/>
              <a:gd name="T48" fmla="*/ 2147483647 w 108"/>
              <a:gd name="T49" fmla="*/ 2147483647 h 88"/>
              <a:gd name="T50" fmla="*/ 2147483647 w 108"/>
              <a:gd name="T51" fmla="*/ 2147483647 h 88"/>
              <a:gd name="T52" fmla="*/ 2147483647 w 108"/>
              <a:gd name="T53" fmla="*/ 2147483647 h 88"/>
              <a:gd name="T54" fmla="*/ 2147483647 w 108"/>
              <a:gd name="T55" fmla="*/ 2147483647 h 88"/>
              <a:gd name="T56" fmla="*/ 2147483647 w 108"/>
              <a:gd name="T57" fmla="*/ 2147483647 h 88"/>
              <a:gd name="T58" fmla="*/ 2147483647 w 108"/>
              <a:gd name="T59" fmla="*/ 2147483647 h 88"/>
              <a:gd name="T60" fmla="*/ 2147483647 w 108"/>
              <a:gd name="T61" fmla="*/ 2147483647 h 88"/>
              <a:gd name="T62" fmla="*/ 2147483647 w 108"/>
              <a:gd name="T63" fmla="*/ 2147483647 h 88"/>
              <a:gd name="T64" fmla="*/ 2147483647 w 108"/>
              <a:gd name="T65" fmla="*/ 2147483647 h 88"/>
              <a:gd name="T66" fmla="*/ 2147483647 w 108"/>
              <a:gd name="T67" fmla="*/ 2147483647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8"/>
              <a:gd name="T103" fmla="*/ 0 h 88"/>
              <a:gd name="T104" fmla="*/ 108 w 108"/>
              <a:gd name="T105" fmla="*/ 88 h 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8" h="88">
                <a:moveTo>
                  <a:pt x="79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3"/>
                  <a:pt x="86" y="43"/>
                  <a:pt x="86" y="43"/>
                </a:cubicBezTo>
                <a:cubicBezTo>
                  <a:pt x="83" y="44"/>
                  <a:pt x="83" y="44"/>
                  <a:pt x="83" y="44"/>
                </a:cubicBezTo>
                <a:cubicBezTo>
                  <a:pt x="82" y="69"/>
                  <a:pt x="82" y="69"/>
                  <a:pt x="82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88"/>
                  <a:pt x="79" y="88"/>
                  <a:pt x="79" y="88"/>
                </a:cubicBezTo>
                <a:close/>
                <a:moveTo>
                  <a:pt x="108" y="0"/>
                </a:moveTo>
                <a:cubicBezTo>
                  <a:pt x="100" y="16"/>
                  <a:pt x="100" y="16"/>
                  <a:pt x="100" y="16"/>
                </a:cubicBezTo>
                <a:cubicBezTo>
                  <a:pt x="91" y="33"/>
                  <a:pt x="91" y="33"/>
                  <a:pt x="91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4"/>
                  <a:pt x="80" y="24"/>
                  <a:pt x="80" y="24"/>
                </a:cubicBezTo>
                <a:cubicBezTo>
                  <a:pt x="77" y="63"/>
                  <a:pt x="77" y="63"/>
                  <a:pt x="77" y="63"/>
                </a:cubicBezTo>
                <a:cubicBezTo>
                  <a:pt x="67" y="67"/>
                  <a:pt x="67" y="67"/>
                  <a:pt x="67" y="67"/>
                </a:cubicBezTo>
                <a:cubicBezTo>
                  <a:pt x="47" y="49"/>
                  <a:pt x="47" y="49"/>
                  <a:pt x="47" y="49"/>
                </a:cubicBezTo>
                <a:cubicBezTo>
                  <a:pt x="36" y="72"/>
                  <a:pt x="36" y="72"/>
                  <a:pt x="36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19" y="62"/>
                  <a:pt x="19" y="62"/>
                  <a:pt x="19" y="62"/>
                </a:cubicBezTo>
                <a:cubicBezTo>
                  <a:pt x="3" y="67"/>
                  <a:pt x="3" y="67"/>
                  <a:pt x="3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20" y="49"/>
                  <a:pt x="20" y="49"/>
                  <a:pt x="20" y="49"/>
                </a:cubicBezTo>
                <a:cubicBezTo>
                  <a:pt x="24" y="48"/>
                  <a:pt x="24" y="48"/>
                  <a:pt x="24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39" y="36"/>
                  <a:pt x="39" y="36"/>
                  <a:pt x="39" y="36"/>
                </a:cubicBezTo>
                <a:cubicBezTo>
                  <a:pt x="43" y="29"/>
                  <a:pt x="43" y="29"/>
                  <a:pt x="43" y="29"/>
                </a:cubicBezTo>
                <a:cubicBezTo>
                  <a:pt x="49" y="35"/>
                  <a:pt x="49" y="35"/>
                  <a:pt x="49" y="35"/>
                </a:cubicBezTo>
                <a:cubicBezTo>
                  <a:pt x="65" y="50"/>
                  <a:pt x="65" y="50"/>
                  <a:pt x="65" y="50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1" y="1"/>
                  <a:pt x="71" y="1"/>
                  <a:pt x="71" y="1"/>
                </a:cubicBezTo>
                <a:cubicBezTo>
                  <a:pt x="90" y="0"/>
                  <a:pt x="90" y="0"/>
                  <a:pt x="90" y="0"/>
                </a:cubicBezTo>
                <a:cubicBezTo>
                  <a:pt x="108" y="0"/>
                  <a:pt x="108" y="0"/>
                  <a:pt x="108" y="0"/>
                </a:cubicBezTo>
                <a:close/>
                <a:moveTo>
                  <a:pt x="22" y="88"/>
                </a:moveTo>
                <a:cubicBezTo>
                  <a:pt x="24" y="88"/>
                  <a:pt x="26" y="88"/>
                  <a:pt x="28" y="88"/>
                </a:cubicBezTo>
                <a:cubicBezTo>
                  <a:pt x="28" y="80"/>
                  <a:pt x="28" y="80"/>
                  <a:pt x="28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0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0"/>
                  <a:pt x="17" y="70"/>
                  <a:pt x="17" y="70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88"/>
                  <a:pt x="10" y="88"/>
                  <a:pt x="10" y="88"/>
                </a:cubicBezTo>
                <a:close/>
                <a:moveTo>
                  <a:pt x="33" y="88"/>
                </a:moveTo>
                <a:cubicBezTo>
                  <a:pt x="35" y="88"/>
                  <a:pt x="38" y="88"/>
                  <a:pt x="40" y="8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9"/>
                  <a:pt x="39" y="79"/>
                  <a:pt x="39" y="79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8"/>
                  <a:pt x="33" y="88"/>
                  <a:pt x="33" y="88"/>
                </a:cubicBezTo>
                <a:close/>
                <a:moveTo>
                  <a:pt x="45" y="88"/>
                </a:moveTo>
                <a:cubicBezTo>
                  <a:pt x="47" y="88"/>
                  <a:pt x="49" y="88"/>
                  <a:pt x="51" y="88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6" y="88"/>
                </a:moveTo>
                <a:cubicBezTo>
                  <a:pt x="58" y="88"/>
                  <a:pt x="60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88"/>
                  <a:pt x="56" y="88"/>
                  <a:pt x="56" y="88"/>
                </a:cubicBezTo>
                <a:close/>
                <a:moveTo>
                  <a:pt x="68" y="88"/>
                </a:moveTo>
                <a:cubicBezTo>
                  <a:pt x="70" y="88"/>
                  <a:pt x="72" y="88"/>
                  <a:pt x="74" y="88"/>
                </a:cubicBezTo>
                <a:cubicBezTo>
                  <a:pt x="74" y="72"/>
                  <a:pt x="74" y="72"/>
                  <a:pt x="74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lIns="502993" tIns="251497" rIns="502993" bIns="251497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7" name="Freeform 86"/>
          <p:cNvSpPr>
            <a:spLocks noEditPoints="1" noChangeArrowheads="1"/>
          </p:cNvSpPr>
          <p:nvPr/>
        </p:nvSpPr>
        <p:spPr bwMode="auto">
          <a:xfrm>
            <a:off x="29506863" y="10383838"/>
            <a:ext cx="1979613" cy="2179638"/>
          </a:xfrm>
          <a:custGeom>
            <a:avLst/>
            <a:gdLst>
              <a:gd name="T0" fmla="*/ 2147483647 w 107"/>
              <a:gd name="T1" fmla="*/ 2147483647 h 104"/>
              <a:gd name="T2" fmla="*/ 2147483647 w 107"/>
              <a:gd name="T3" fmla="*/ 2147483647 h 104"/>
              <a:gd name="T4" fmla="*/ 2147483647 w 107"/>
              <a:gd name="T5" fmla="*/ 2147483647 h 104"/>
              <a:gd name="T6" fmla="*/ 2147483647 w 107"/>
              <a:gd name="T7" fmla="*/ 2147483647 h 104"/>
              <a:gd name="T8" fmla="*/ 2147483647 w 107"/>
              <a:gd name="T9" fmla="*/ 2147483647 h 104"/>
              <a:gd name="T10" fmla="*/ 2147483647 w 107"/>
              <a:gd name="T11" fmla="*/ 2147483647 h 104"/>
              <a:gd name="T12" fmla="*/ 2147483647 w 107"/>
              <a:gd name="T13" fmla="*/ 2147483647 h 104"/>
              <a:gd name="T14" fmla="*/ 2147483647 w 107"/>
              <a:gd name="T15" fmla="*/ 2147483647 h 104"/>
              <a:gd name="T16" fmla="*/ 2147483647 w 107"/>
              <a:gd name="T17" fmla="*/ 2147483647 h 104"/>
              <a:gd name="T18" fmla="*/ 2147483647 w 107"/>
              <a:gd name="T19" fmla="*/ 2147483647 h 104"/>
              <a:gd name="T20" fmla="*/ 2147483647 w 107"/>
              <a:gd name="T21" fmla="*/ 2147483647 h 104"/>
              <a:gd name="T22" fmla="*/ 2147483647 w 107"/>
              <a:gd name="T23" fmla="*/ 2147483647 h 104"/>
              <a:gd name="T24" fmla="*/ 2147483647 w 107"/>
              <a:gd name="T25" fmla="*/ 2147483647 h 104"/>
              <a:gd name="T26" fmla="*/ 2147483647 w 107"/>
              <a:gd name="T27" fmla="*/ 2147483647 h 104"/>
              <a:gd name="T28" fmla="*/ 2147483647 w 107"/>
              <a:gd name="T29" fmla="*/ 2147483647 h 104"/>
              <a:gd name="T30" fmla="*/ 2147483647 w 107"/>
              <a:gd name="T31" fmla="*/ 2147483647 h 104"/>
              <a:gd name="T32" fmla="*/ 2147483647 w 107"/>
              <a:gd name="T33" fmla="*/ 2147483647 h 104"/>
              <a:gd name="T34" fmla="*/ 2147483647 w 107"/>
              <a:gd name="T35" fmla="*/ 2147483647 h 104"/>
              <a:gd name="T36" fmla="*/ 2147483647 w 107"/>
              <a:gd name="T37" fmla="*/ 2147483647 h 104"/>
              <a:gd name="T38" fmla="*/ 2147483647 w 107"/>
              <a:gd name="T39" fmla="*/ 2147483647 h 104"/>
              <a:gd name="T40" fmla="*/ 2147483647 w 107"/>
              <a:gd name="T41" fmla="*/ 2147483647 h 104"/>
              <a:gd name="T42" fmla="*/ 2147483647 w 107"/>
              <a:gd name="T43" fmla="*/ 2147483647 h 104"/>
              <a:gd name="T44" fmla="*/ 2147483647 w 107"/>
              <a:gd name="T45" fmla="*/ 2147483647 h 104"/>
              <a:gd name="T46" fmla="*/ 2147483647 w 107"/>
              <a:gd name="T47" fmla="*/ 2147483647 h 104"/>
              <a:gd name="T48" fmla="*/ 2147483647 w 107"/>
              <a:gd name="T49" fmla="*/ 2147483647 h 104"/>
              <a:gd name="T50" fmla="*/ 2147483647 w 107"/>
              <a:gd name="T51" fmla="*/ 2147483647 h 104"/>
              <a:gd name="T52" fmla="*/ 2147483647 w 107"/>
              <a:gd name="T53" fmla="*/ 2147483647 h 104"/>
              <a:gd name="T54" fmla="*/ 2147483647 w 107"/>
              <a:gd name="T55" fmla="*/ 2147483647 h 104"/>
              <a:gd name="T56" fmla="*/ 2147483647 w 107"/>
              <a:gd name="T57" fmla="*/ 2147483647 h 104"/>
              <a:gd name="T58" fmla="*/ 2147483647 w 107"/>
              <a:gd name="T59" fmla="*/ 2147483647 h 104"/>
              <a:gd name="T60" fmla="*/ 2147483647 w 107"/>
              <a:gd name="T61" fmla="*/ 2147483647 h 104"/>
              <a:gd name="T62" fmla="*/ 2147483647 w 107"/>
              <a:gd name="T63" fmla="*/ 2147483647 h 104"/>
              <a:gd name="T64" fmla="*/ 2147483647 w 107"/>
              <a:gd name="T65" fmla="*/ 2147483647 h 104"/>
              <a:gd name="T66" fmla="*/ 2147483647 w 107"/>
              <a:gd name="T67" fmla="*/ 2147483647 h 104"/>
              <a:gd name="T68" fmla="*/ 2147483647 w 107"/>
              <a:gd name="T69" fmla="*/ 2147483647 h 10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07"/>
              <a:gd name="T106" fmla="*/ 0 h 104"/>
              <a:gd name="T107" fmla="*/ 107 w 107"/>
              <a:gd name="T108" fmla="*/ 104 h 10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07" h="104">
                <a:moveTo>
                  <a:pt x="20" y="104"/>
                </a:moveTo>
                <a:cubicBezTo>
                  <a:pt x="49" y="104"/>
                  <a:pt x="78" y="104"/>
                  <a:pt x="107" y="104"/>
                </a:cubicBezTo>
                <a:cubicBezTo>
                  <a:pt x="106" y="101"/>
                  <a:pt x="106" y="97"/>
                  <a:pt x="106" y="93"/>
                </a:cubicBezTo>
                <a:cubicBezTo>
                  <a:pt x="102" y="93"/>
                  <a:pt x="99" y="93"/>
                  <a:pt x="96" y="93"/>
                </a:cubicBezTo>
                <a:cubicBezTo>
                  <a:pt x="97" y="91"/>
                  <a:pt x="99" y="89"/>
                  <a:pt x="100" y="87"/>
                </a:cubicBezTo>
                <a:cubicBezTo>
                  <a:pt x="98" y="58"/>
                  <a:pt x="72" y="34"/>
                  <a:pt x="43" y="27"/>
                </a:cubicBezTo>
                <a:cubicBezTo>
                  <a:pt x="39" y="28"/>
                  <a:pt x="30" y="29"/>
                  <a:pt x="26" y="30"/>
                </a:cubicBezTo>
                <a:cubicBezTo>
                  <a:pt x="0" y="46"/>
                  <a:pt x="10" y="75"/>
                  <a:pt x="13" y="91"/>
                </a:cubicBezTo>
                <a:cubicBezTo>
                  <a:pt x="16" y="91"/>
                  <a:pt x="19" y="92"/>
                  <a:pt x="22" y="92"/>
                </a:cubicBezTo>
                <a:cubicBezTo>
                  <a:pt x="18" y="93"/>
                  <a:pt x="13" y="95"/>
                  <a:pt x="9" y="96"/>
                </a:cubicBezTo>
                <a:cubicBezTo>
                  <a:pt x="10" y="99"/>
                  <a:pt x="10" y="102"/>
                  <a:pt x="11" y="104"/>
                </a:cubicBezTo>
                <a:cubicBezTo>
                  <a:pt x="14" y="104"/>
                  <a:pt x="17" y="104"/>
                  <a:pt x="20" y="104"/>
                </a:cubicBezTo>
                <a:close/>
                <a:moveTo>
                  <a:pt x="43" y="18"/>
                </a:moveTo>
                <a:cubicBezTo>
                  <a:pt x="46" y="13"/>
                  <a:pt x="50" y="10"/>
                  <a:pt x="55" y="9"/>
                </a:cubicBezTo>
                <a:cubicBezTo>
                  <a:pt x="57" y="8"/>
                  <a:pt x="60" y="8"/>
                  <a:pt x="62" y="8"/>
                </a:cubicBezTo>
                <a:cubicBezTo>
                  <a:pt x="64" y="8"/>
                  <a:pt x="66" y="9"/>
                  <a:pt x="68" y="10"/>
                </a:cubicBezTo>
                <a:cubicBezTo>
                  <a:pt x="70" y="11"/>
                  <a:pt x="71" y="12"/>
                  <a:pt x="72" y="14"/>
                </a:cubicBezTo>
                <a:cubicBezTo>
                  <a:pt x="72" y="15"/>
                  <a:pt x="72" y="15"/>
                  <a:pt x="72" y="16"/>
                </a:cubicBezTo>
                <a:cubicBezTo>
                  <a:pt x="72" y="19"/>
                  <a:pt x="71" y="21"/>
                  <a:pt x="68" y="22"/>
                </a:cubicBezTo>
                <a:cubicBezTo>
                  <a:pt x="67" y="23"/>
                  <a:pt x="64" y="24"/>
                  <a:pt x="62" y="25"/>
                </a:cubicBezTo>
                <a:cubicBezTo>
                  <a:pt x="56" y="26"/>
                  <a:pt x="49" y="27"/>
                  <a:pt x="47" y="27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4"/>
                  <a:pt x="63" y="20"/>
                  <a:pt x="65" y="18"/>
                </a:cubicBezTo>
                <a:cubicBezTo>
                  <a:pt x="66" y="17"/>
                  <a:pt x="67" y="17"/>
                  <a:pt x="67" y="16"/>
                </a:cubicBezTo>
                <a:cubicBezTo>
                  <a:pt x="67" y="16"/>
                  <a:pt x="67" y="16"/>
                  <a:pt x="67" y="15"/>
                </a:cubicBezTo>
                <a:cubicBezTo>
                  <a:pt x="67" y="15"/>
                  <a:pt x="66" y="15"/>
                  <a:pt x="66" y="14"/>
                </a:cubicBezTo>
                <a:cubicBezTo>
                  <a:pt x="65" y="14"/>
                  <a:pt x="63" y="14"/>
                  <a:pt x="62" y="13"/>
                </a:cubicBezTo>
                <a:cubicBezTo>
                  <a:pt x="56" y="13"/>
                  <a:pt x="48" y="17"/>
                  <a:pt x="44" y="21"/>
                </a:cubicBezTo>
                <a:cubicBezTo>
                  <a:pt x="43" y="18"/>
                  <a:pt x="43" y="18"/>
                  <a:pt x="43" y="18"/>
                </a:cubicBezTo>
                <a:close/>
                <a:moveTo>
                  <a:pt x="24" y="27"/>
                </a:moveTo>
                <a:cubicBezTo>
                  <a:pt x="30" y="25"/>
                  <a:pt x="36" y="23"/>
                  <a:pt x="42" y="22"/>
                </a:cubicBezTo>
                <a:cubicBezTo>
                  <a:pt x="41" y="14"/>
                  <a:pt x="42" y="8"/>
                  <a:pt x="45" y="1"/>
                </a:cubicBezTo>
                <a:cubicBezTo>
                  <a:pt x="40" y="1"/>
                  <a:pt x="36" y="1"/>
                  <a:pt x="32" y="0"/>
                </a:cubicBezTo>
                <a:cubicBezTo>
                  <a:pt x="32" y="1"/>
                  <a:pt x="31" y="3"/>
                  <a:pt x="31" y="4"/>
                </a:cubicBezTo>
                <a:cubicBezTo>
                  <a:pt x="30" y="3"/>
                  <a:pt x="29" y="2"/>
                  <a:pt x="28" y="1"/>
                </a:cubicBezTo>
                <a:cubicBezTo>
                  <a:pt x="24" y="2"/>
                  <a:pt x="20" y="3"/>
                  <a:pt x="16" y="3"/>
                </a:cubicBezTo>
                <a:cubicBezTo>
                  <a:pt x="18" y="6"/>
                  <a:pt x="19" y="9"/>
                  <a:pt x="21" y="12"/>
                </a:cubicBezTo>
                <a:cubicBezTo>
                  <a:pt x="18" y="10"/>
                  <a:pt x="15" y="8"/>
                  <a:pt x="13" y="6"/>
                </a:cubicBezTo>
                <a:cubicBezTo>
                  <a:pt x="11" y="8"/>
                  <a:pt x="10" y="10"/>
                  <a:pt x="9" y="12"/>
                </a:cubicBezTo>
                <a:cubicBezTo>
                  <a:pt x="16" y="16"/>
                  <a:pt x="22" y="21"/>
                  <a:pt x="24" y="27"/>
                </a:cubicBezTo>
                <a:close/>
                <a:moveTo>
                  <a:pt x="55" y="84"/>
                </a:moveTo>
                <a:cubicBezTo>
                  <a:pt x="55" y="87"/>
                  <a:pt x="55" y="87"/>
                  <a:pt x="55" y="87"/>
                </a:cubicBezTo>
                <a:cubicBezTo>
                  <a:pt x="47" y="87"/>
                  <a:pt x="47" y="87"/>
                  <a:pt x="47" y="87"/>
                </a:cubicBezTo>
                <a:cubicBezTo>
                  <a:pt x="47" y="84"/>
                  <a:pt x="47" y="84"/>
                  <a:pt x="47" y="84"/>
                </a:cubicBezTo>
                <a:cubicBezTo>
                  <a:pt x="44" y="83"/>
                  <a:pt x="42" y="81"/>
                  <a:pt x="42" y="78"/>
                </a:cubicBezTo>
                <a:cubicBezTo>
                  <a:pt x="42" y="69"/>
                  <a:pt x="42" y="69"/>
                  <a:pt x="42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9"/>
                  <a:pt x="50" y="79"/>
                  <a:pt x="51" y="79"/>
                </a:cubicBezTo>
                <a:cubicBezTo>
                  <a:pt x="52" y="79"/>
                  <a:pt x="52" y="79"/>
                  <a:pt x="52" y="78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2"/>
                  <a:pt x="52" y="71"/>
                  <a:pt x="51" y="71"/>
                </a:cubicBezTo>
                <a:cubicBezTo>
                  <a:pt x="50" y="70"/>
                  <a:pt x="48" y="67"/>
                  <a:pt x="44" y="63"/>
                </a:cubicBezTo>
                <a:cubicBezTo>
                  <a:pt x="43" y="61"/>
                  <a:pt x="42" y="59"/>
                  <a:pt x="42" y="58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0"/>
                  <a:pt x="44" y="47"/>
                  <a:pt x="47" y="46"/>
                </a:cubicBezTo>
                <a:cubicBezTo>
                  <a:pt x="47" y="44"/>
                  <a:pt x="47" y="44"/>
                  <a:pt x="47" y="44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6"/>
                  <a:pt x="55" y="46"/>
                  <a:pt x="55" y="46"/>
                </a:cubicBezTo>
                <a:cubicBezTo>
                  <a:pt x="58" y="47"/>
                  <a:pt x="60" y="49"/>
                  <a:pt x="60" y="53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1"/>
                  <a:pt x="51" y="51"/>
                </a:cubicBezTo>
                <a:cubicBezTo>
                  <a:pt x="50" y="51"/>
                  <a:pt x="50" y="52"/>
                  <a:pt x="50" y="53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7"/>
                  <a:pt x="51" y="59"/>
                  <a:pt x="53" y="61"/>
                </a:cubicBezTo>
                <a:cubicBezTo>
                  <a:pt x="56" y="65"/>
                  <a:pt x="59" y="67"/>
                  <a:pt x="59" y="68"/>
                </a:cubicBezTo>
                <a:cubicBezTo>
                  <a:pt x="60" y="69"/>
                  <a:pt x="61" y="71"/>
                  <a:pt x="61" y="72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81"/>
                  <a:pt x="59" y="84"/>
                  <a:pt x="55" y="84"/>
                </a:cubicBezTo>
                <a:close/>
              </a:path>
            </a:pathLst>
          </a:custGeom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lIns="502993" tIns="251497" rIns="502993" bIns="251497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8" name="Freeform 62"/>
          <p:cNvSpPr>
            <a:spLocks noEditPoints="1" noChangeArrowheads="1"/>
          </p:cNvSpPr>
          <p:nvPr/>
        </p:nvSpPr>
        <p:spPr bwMode="auto">
          <a:xfrm>
            <a:off x="15241588" y="12901613"/>
            <a:ext cx="1990725" cy="2095500"/>
          </a:xfrm>
          <a:custGeom>
            <a:avLst/>
            <a:gdLst>
              <a:gd name="T0" fmla="*/ 2147483647 w 96"/>
              <a:gd name="T1" fmla="*/ 2147483647 h 95"/>
              <a:gd name="T2" fmla="*/ 2147483647 w 96"/>
              <a:gd name="T3" fmla="*/ 2147483647 h 95"/>
              <a:gd name="T4" fmla="*/ 2147483647 w 96"/>
              <a:gd name="T5" fmla="*/ 2147483647 h 95"/>
              <a:gd name="T6" fmla="*/ 2147483647 w 96"/>
              <a:gd name="T7" fmla="*/ 2147483647 h 95"/>
              <a:gd name="T8" fmla="*/ 2147483647 w 96"/>
              <a:gd name="T9" fmla="*/ 2147483647 h 95"/>
              <a:gd name="T10" fmla="*/ 2147483647 w 96"/>
              <a:gd name="T11" fmla="*/ 2147483647 h 95"/>
              <a:gd name="T12" fmla="*/ 2147483647 w 96"/>
              <a:gd name="T13" fmla="*/ 2147483647 h 95"/>
              <a:gd name="T14" fmla="*/ 2147483647 w 96"/>
              <a:gd name="T15" fmla="*/ 2147483647 h 95"/>
              <a:gd name="T16" fmla="*/ 2147483647 w 96"/>
              <a:gd name="T17" fmla="*/ 2147483647 h 95"/>
              <a:gd name="T18" fmla="*/ 2147483647 w 96"/>
              <a:gd name="T19" fmla="*/ 2147483647 h 95"/>
              <a:gd name="T20" fmla="*/ 2147483647 w 96"/>
              <a:gd name="T21" fmla="*/ 2147483647 h 95"/>
              <a:gd name="T22" fmla="*/ 2147483647 w 96"/>
              <a:gd name="T23" fmla="*/ 2147483647 h 95"/>
              <a:gd name="T24" fmla="*/ 2147483647 w 96"/>
              <a:gd name="T25" fmla="*/ 2147483647 h 95"/>
              <a:gd name="T26" fmla="*/ 2147483647 w 96"/>
              <a:gd name="T27" fmla="*/ 2147483647 h 95"/>
              <a:gd name="T28" fmla="*/ 2147483647 w 96"/>
              <a:gd name="T29" fmla="*/ 2147483647 h 95"/>
              <a:gd name="T30" fmla="*/ 2147483647 w 96"/>
              <a:gd name="T31" fmla="*/ 2147483647 h 95"/>
              <a:gd name="T32" fmla="*/ 2147483647 w 96"/>
              <a:gd name="T33" fmla="*/ 2147483647 h 95"/>
              <a:gd name="T34" fmla="*/ 2147483647 w 96"/>
              <a:gd name="T35" fmla="*/ 2147483647 h 95"/>
              <a:gd name="T36" fmla="*/ 2147483647 w 96"/>
              <a:gd name="T37" fmla="*/ 2147483647 h 95"/>
              <a:gd name="T38" fmla="*/ 2147483647 w 96"/>
              <a:gd name="T39" fmla="*/ 2147483647 h 95"/>
              <a:gd name="T40" fmla="*/ 2147483647 w 96"/>
              <a:gd name="T41" fmla="*/ 2147483647 h 95"/>
              <a:gd name="T42" fmla="*/ 2147483647 w 96"/>
              <a:gd name="T43" fmla="*/ 2147483647 h 95"/>
              <a:gd name="T44" fmla="*/ 2147483647 w 96"/>
              <a:gd name="T45" fmla="*/ 2147483647 h 95"/>
              <a:gd name="T46" fmla="*/ 2147483647 w 96"/>
              <a:gd name="T47" fmla="*/ 2147483647 h 95"/>
              <a:gd name="T48" fmla="*/ 2147483647 w 96"/>
              <a:gd name="T49" fmla="*/ 2147483647 h 95"/>
              <a:gd name="T50" fmla="*/ 2147483647 w 96"/>
              <a:gd name="T51" fmla="*/ 2147483647 h 95"/>
              <a:gd name="T52" fmla="*/ 2147483647 w 96"/>
              <a:gd name="T53" fmla="*/ 2147483647 h 95"/>
              <a:gd name="T54" fmla="*/ 2147483647 w 96"/>
              <a:gd name="T55" fmla="*/ 2147483647 h 95"/>
              <a:gd name="T56" fmla="*/ 2147483647 w 96"/>
              <a:gd name="T57" fmla="*/ 2147483647 h 95"/>
              <a:gd name="T58" fmla="*/ 2147483647 w 96"/>
              <a:gd name="T59" fmla="*/ 2147483647 h 95"/>
              <a:gd name="T60" fmla="*/ 2147483647 w 96"/>
              <a:gd name="T61" fmla="*/ 2147483647 h 95"/>
              <a:gd name="T62" fmla="*/ 2147483647 w 96"/>
              <a:gd name="T63" fmla="*/ 2147483647 h 95"/>
              <a:gd name="T64" fmla="*/ 2147483647 w 96"/>
              <a:gd name="T65" fmla="*/ 2147483647 h 95"/>
              <a:gd name="T66" fmla="*/ 2147483647 w 96"/>
              <a:gd name="T67" fmla="*/ 2147483647 h 95"/>
              <a:gd name="T68" fmla="*/ 2147483647 w 96"/>
              <a:gd name="T69" fmla="*/ 2147483647 h 95"/>
              <a:gd name="T70" fmla="*/ 2147483647 w 96"/>
              <a:gd name="T71" fmla="*/ 2147483647 h 95"/>
              <a:gd name="T72" fmla="*/ 2147483647 w 96"/>
              <a:gd name="T73" fmla="*/ 2147483647 h 95"/>
              <a:gd name="T74" fmla="*/ 2147483647 w 96"/>
              <a:gd name="T75" fmla="*/ 2147483647 h 95"/>
              <a:gd name="T76" fmla="*/ 2147483647 w 96"/>
              <a:gd name="T77" fmla="*/ 2147483647 h 95"/>
              <a:gd name="T78" fmla="*/ 2147483647 w 96"/>
              <a:gd name="T79" fmla="*/ 2147483647 h 95"/>
              <a:gd name="T80" fmla="*/ 2147483647 w 96"/>
              <a:gd name="T81" fmla="*/ 2147483647 h 95"/>
              <a:gd name="T82" fmla="*/ 2147483647 w 96"/>
              <a:gd name="T83" fmla="*/ 2147483647 h 95"/>
              <a:gd name="T84" fmla="*/ 2147483647 w 96"/>
              <a:gd name="T85" fmla="*/ 2147483647 h 95"/>
              <a:gd name="T86" fmla="*/ 2147483647 w 96"/>
              <a:gd name="T87" fmla="*/ 2147483647 h 95"/>
              <a:gd name="T88" fmla="*/ 2147483647 w 96"/>
              <a:gd name="T89" fmla="*/ 2147483647 h 95"/>
              <a:gd name="T90" fmla="*/ 2147483647 w 96"/>
              <a:gd name="T91" fmla="*/ 2147483647 h 95"/>
              <a:gd name="T92" fmla="*/ 2147483647 w 96"/>
              <a:gd name="T93" fmla="*/ 2147483647 h 95"/>
              <a:gd name="T94" fmla="*/ 2147483647 w 96"/>
              <a:gd name="T95" fmla="*/ 2147483647 h 95"/>
              <a:gd name="T96" fmla="*/ 2147483647 w 96"/>
              <a:gd name="T97" fmla="*/ 2147483647 h 95"/>
              <a:gd name="T98" fmla="*/ 2147483647 w 96"/>
              <a:gd name="T99" fmla="*/ 2147483647 h 95"/>
              <a:gd name="T100" fmla="*/ 2147483647 w 96"/>
              <a:gd name="T101" fmla="*/ 2147483647 h 95"/>
              <a:gd name="T102" fmla="*/ 2147483647 w 96"/>
              <a:gd name="T103" fmla="*/ 2147483647 h 95"/>
              <a:gd name="T104" fmla="*/ 2147483647 w 96"/>
              <a:gd name="T105" fmla="*/ 2147483647 h 95"/>
              <a:gd name="T106" fmla="*/ 2147483647 w 96"/>
              <a:gd name="T107" fmla="*/ 2147483647 h 95"/>
              <a:gd name="T108" fmla="*/ 2147483647 w 96"/>
              <a:gd name="T109" fmla="*/ 2147483647 h 95"/>
              <a:gd name="T110" fmla="*/ 2147483647 w 96"/>
              <a:gd name="T111" fmla="*/ 2147483647 h 9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6"/>
              <a:gd name="T169" fmla="*/ 0 h 95"/>
              <a:gd name="T170" fmla="*/ 96 w 96"/>
              <a:gd name="T171" fmla="*/ 95 h 9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6" h="95">
                <a:moveTo>
                  <a:pt x="40" y="58"/>
                </a:moveTo>
                <a:cubicBezTo>
                  <a:pt x="40" y="58"/>
                  <a:pt x="40" y="58"/>
                  <a:pt x="40" y="58"/>
                </a:cubicBezTo>
                <a:cubicBezTo>
                  <a:pt x="41" y="59"/>
                  <a:pt x="41" y="59"/>
                  <a:pt x="41" y="60"/>
                </a:cubicBezTo>
                <a:cubicBezTo>
                  <a:pt x="41" y="67"/>
                  <a:pt x="41" y="67"/>
                  <a:pt x="41" y="67"/>
                </a:cubicBezTo>
                <a:cubicBezTo>
                  <a:pt x="41" y="67"/>
                  <a:pt x="41" y="67"/>
                  <a:pt x="42" y="67"/>
                </a:cubicBezTo>
                <a:cubicBezTo>
                  <a:pt x="45" y="68"/>
                  <a:pt x="47" y="69"/>
                  <a:pt x="48" y="70"/>
                </a:cubicBezTo>
                <a:cubicBezTo>
                  <a:pt x="48" y="70"/>
                  <a:pt x="49" y="71"/>
                  <a:pt x="49" y="71"/>
                </a:cubicBezTo>
                <a:cubicBezTo>
                  <a:pt x="49" y="74"/>
                  <a:pt x="49" y="77"/>
                  <a:pt x="49" y="80"/>
                </a:cubicBezTo>
                <a:cubicBezTo>
                  <a:pt x="48" y="81"/>
                  <a:pt x="48" y="81"/>
                  <a:pt x="48" y="81"/>
                </a:cubicBezTo>
                <a:cubicBezTo>
                  <a:pt x="47" y="82"/>
                  <a:pt x="46" y="83"/>
                  <a:pt x="44" y="8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91"/>
                  <a:pt x="44" y="91"/>
                  <a:pt x="43" y="91"/>
                </a:cubicBezTo>
                <a:cubicBezTo>
                  <a:pt x="42" y="92"/>
                  <a:pt x="40" y="93"/>
                  <a:pt x="37" y="94"/>
                </a:cubicBezTo>
                <a:cubicBezTo>
                  <a:pt x="34" y="94"/>
                  <a:pt x="29" y="95"/>
                  <a:pt x="24" y="95"/>
                </a:cubicBezTo>
                <a:cubicBezTo>
                  <a:pt x="19" y="95"/>
                  <a:pt x="15" y="94"/>
                  <a:pt x="11" y="94"/>
                </a:cubicBezTo>
                <a:cubicBezTo>
                  <a:pt x="8" y="93"/>
                  <a:pt x="6" y="92"/>
                  <a:pt x="5" y="91"/>
                </a:cubicBezTo>
                <a:cubicBezTo>
                  <a:pt x="5" y="91"/>
                  <a:pt x="4" y="91"/>
                  <a:pt x="4" y="90"/>
                </a:cubicBezTo>
                <a:cubicBezTo>
                  <a:pt x="4" y="87"/>
                  <a:pt x="4" y="84"/>
                  <a:pt x="4" y="81"/>
                </a:cubicBezTo>
                <a:cubicBezTo>
                  <a:pt x="4" y="81"/>
                  <a:pt x="4" y="80"/>
                  <a:pt x="5" y="80"/>
                </a:cubicBezTo>
                <a:cubicBezTo>
                  <a:pt x="6" y="79"/>
                  <a:pt x="7" y="78"/>
                  <a:pt x="9" y="78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2"/>
                  <a:pt x="8" y="72"/>
                  <a:pt x="8" y="72"/>
                </a:cubicBezTo>
                <a:cubicBezTo>
                  <a:pt x="5" y="72"/>
                  <a:pt x="3" y="71"/>
                  <a:pt x="2" y="70"/>
                </a:cubicBezTo>
                <a:cubicBezTo>
                  <a:pt x="1" y="69"/>
                  <a:pt x="1" y="69"/>
                  <a:pt x="1" y="68"/>
                </a:cubicBezTo>
                <a:cubicBezTo>
                  <a:pt x="1" y="65"/>
                  <a:pt x="1" y="62"/>
                  <a:pt x="1" y="60"/>
                </a:cubicBezTo>
                <a:cubicBezTo>
                  <a:pt x="1" y="59"/>
                  <a:pt x="1" y="59"/>
                  <a:pt x="2" y="58"/>
                </a:cubicBezTo>
                <a:cubicBezTo>
                  <a:pt x="3" y="57"/>
                  <a:pt x="5" y="56"/>
                  <a:pt x="8" y="56"/>
                </a:cubicBezTo>
                <a:cubicBezTo>
                  <a:pt x="8" y="56"/>
                  <a:pt x="9" y="56"/>
                  <a:pt x="9" y="55"/>
                </a:cubicBezTo>
                <a:cubicBezTo>
                  <a:pt x="9" y="55"/>
                  <a:pt x="8" y="55"/>
                  <a:pt x="8" y="54"/>
                </a:cubicBezTo>
                <a:cubicBezTo>
                  <a:pt x="8" y="51"/>
                  <a:pt x="8" y="48"/>
                  <a:pt x="8" y="45"/>
                </a:cubicBezTo>
                <a:cubicBezTo>
                  <a:pt x="8" y="45"/>
                  <a:pt x="9" y="44"/>
                  <a:pt x="9" y="44"/>
                </a:cubicBezTo>
                <a:cubicBezTo>
                  <a:pt x="8" y="44"/>
                  <a:pt x="8" y="44"/>
                  <a:pt x="7" y="43"/>
                </a:cubicBezTo>
                <a:cubicBezTo>
                  <a:pt x="4" y="43"/>
                  <a:pt x="2" y="42"/>
                  <a:pt x="1" y="41"/>
                </a:cubicBezTo>
                <a:cubicBezTo>
                  <a:pt x="0" y="41"/>
                  <a:pt x="0" y="40"/>
                  <a:pt x="0" y="39"/>
                </a:cubicBezTo>
                <a:cubicBezTo>
                  <a:pt x="0" y="37"/>
                  <a:pt x="0" y="34"/>
                  <a:pt x="0" y="31"/>
                </a:cubicBezTo>
                <a:cubicBezTo>
                  <a:pt x="0" y="30"/>
                  <a:pt x="0" y="30"/>
                  <a:pt x="1" y="29"/>
                </a:cubicBezTo>
                <a:cubicBezTo>
                  <a:pt x="2" y="28"/>
                  <a:pt x="4" y="27"/>
                  <a:pt x="7" y="27"/>
                </a:cubicBezTo>
                <a:cubicBezTo>
                  <a:pt x="10" y="26"/>
                  <a:pt x="15" y="26"/>
                  <a:pt x="20" y="26"/>
                </a:cubicBezTo>
                <a:cubicBezTo>
                  <a:pt x="25" y="26"/>
                  <a:pt x="29" y="26"/>
                  <a:pt x="33" y="27"/>
                </a:cubicBezTo>
                <a:cubicBezTo>
                  <a:pt x="36" y="27"/>
                  <a:pt x="38" y="28"/>
                  <a:pt x="39" y="29"/>
                </a:cubicBezTo>
                <a:cubicBezTo>
                  <a:pt x="39" y="30"/>
                  <a:pt x="40" y="30"/>
                  <a:pt x="40" y="31"/>
                </a:cubicBezTo>
                <a:cubicBezTo>
                  <a:pt x="40" y="34"/>
                  <a:pt x="40" y="37"/>
                  <a:pt x="40" y="39"/>
                </a:cubicBezTo>
                <a:cubicBezTo>
                  <a:pt x="39" y="40"/>
                  <a:pt x="39" y="41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4" y="42"/>
                  <a:pt x="46" y="43"/>
                  <a:pt x="47" y="44"/>
                </a:cubicBezTo>
                <a:cubicBezTo>
                  <a:pt x="48" y="44"/>
                  <a:pt x="48" y="45"/>
                  <a:pt x="48" y="45"/>
                </a:cubicBezTo>
                <a:cubicBezTo>
                  <a:pt x="48" y="48"/>
                  <a:pt x="48" y="51"/>
                  <a:pt x="48" y="54"/>
                </a:cubicBezTo>
                <a:cubicBezTo>
                  <a:pt x="48" y="55"/>
                  <a:pt x="48" y="55"/>
                  <a:pt x="47" y="56"/>
                </a:cubicBezTo>
                <a:cubicBezTo>
                  <a:pt x="46" y="56"/>
                  <a:pt x="44" y="57"/>
                  <a:pt x="41" y="58"/>
                </a:cubicBezTo>
                <a:cubicBezTo>
                  <a:pt x="41" y="58"/>
                  <a:pt x="40" y="58"/>
                  <a:pt x="40" y="58"/>
                </a:cubicBezTo>
                <a:close/>
                <a:moveTo>
                  <a:pt x="73" y="0"/>
                </a:moveTo>
                <a:cubicBezTo>
                  <a:pt x="68" y="0"/>
                  <a:pt x="64" y="1"/>
                  <a:pt x="60" y="1"/>
                </a:cubicBezTo>
                <a:cubicBezTo>
                  <a:pt x="58" y="2"/>
                  <a:pt x="55" y="3"/>
                  <a:pt x="54" y="4"/>
                </a:cubicBezTo>
                <a:cubicBezTo>
                  <a:pt x="54" y="4"/>
                  <a:pt x="54" y="4"/>
                  <a:pt x="54" y="5"/>
                </a:cubicBezTo>
                <a:cubicBezTo>
                  <a:pt x="54" y="8"/>
                  <a:pt x="54" y="11"/>
                  <a:pt x="54" y="14"/>
                </a:cubicBezTo>
                <a:cubicBezTo>
                  <a:pt x="54" y="14"/>
                  <a:pt x="54" y="15"/>
                  <a:pt x="54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4" y="16"/>
                </a:cubicBezTo>
                <a:cubicBezTo>
                  <a:pt x="51" y="17"/>
                  <a:pt x="49" y="17"/>
                  <a:pt x="48" y="18"/>
                </a:cubicBezTo>
                <a:cubicBezTo>
                  <a:pt x="48" y="19"/>
                  <a:pt x="47" y="19"/>
                  <a:pt x="47" y="20"/>
                </a:cubicBezTo>
                <a:cubicBezTo>
                  <a:pt x="47" y="23"/>
                  <a:pt x="47" y="26"/>
                  <a:pt x="47" y="28"/>
                </a:cubicBezTo>
                <a:cubicBezTo>
                  <a:pt x="47" y="29"/>
                  <a:pt x="48" y="30"/>
                  <a:pt x="48" y="30"/>
                </a:cubicBezTo>
                <a:cubicBezTo>
                  <a:pt x="49" y="31"/>
                  <a:pt x="51" y="32"/>
                  <a:pt x="54" y="32"/>
                </a:cubicBezTo>
                <a:cubicBezTo>
                  <a:pt x="54" y="32"/>
                  <a:pt x="55" y="33"/>
                  <a:pt x="55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4"/>
                  <a:pt x="53" y="34"/>
                  <a:pt x="53" y="35"/>
                </a:cubicBezTo>
                <a:cubicBezTo>
                  <a:pt x="53" y="38"/>
                  <a:pt x="53" y="41"/>
                  <a:pt x="53" y="43"/>
                </a:cubicBezTo>
                <a:cubicBezTo>
                  <a:pt x="53" y="44"/>
                  <a:pt x="53" y="44"/>
                  <a:pt x="54" y="45"/>
                </a:cubicBezTo>
                <a:cubicBezTo>
                  <a:pt x="55" y="46"/>
                  <a:pt x="56" y="46"/>
                  <a:pt x="57" y="47"/>
                </a:cubicBezTo>
                <a:cubicBezTo>
                  <a:pt x="56" y="47"/>
                  <a:pt x="55" y="48"/>
                  <a:pt x="55" y="48"/>
                </a:cubicBezTo>
                <a:cubicBezTo>
                  <a:pt x="54" y="49"/>
                  <a:pt x="54" y="49"/>
                  <a:pt x="54" y="50"/>
                </a:cubicBezTo>
                <a:cubicBezTo>
                  <a:pt x="54" y="52"/>
                  <a:pt x="54" y="55"/>
                  <a:pt x="54" y="58"/>
                </a:cubicBezTo>
                <a:cubicBezTo>
                  <a:pt x="54" y="59"/>
                  <a:pt x="54" y="59"/>
                  <a:pt x="55" y="60"/>
                </a:cubicBezTo>
                <a:cubicBezTo>
                  <a:pt x="56" y="61"/>
                  <a:pt x="57" y="61"/>
                  <a:pt x="59" y="62"/>
                </a:cubicBezTo>
                <a:cubicBezTo>
                  <a:pt x="59" y="62"/>
                  <a:pt x="58" y="62"/>
                  <a:pt x="58" y="63"/>
                </a:cubicBezTo>
                <a:cubicBezTo>
                  <a:pt x="57" y="63"/>
                  <a:pt x="57" y="64"/>
                  <a:pt x="57" y="64"/>
                </a:cubicBezTo>
                <a:cubicBezTo>
                  <a:pt x="57" y="67"/>
                  <a:pt x="57" y="70"/>
                  <a:pt x="57" y="73"/>
                </a:cubicBezTo>
                <a:cubicBezTo>
                  <a:pt x="57" y="74"/>
                  <a:pt x="57" y="74"/>
                  <a:pt x="58" y="75"/>
                </a:cubicBezTo>
                <a:cubicBezTo>
                  <a:pt x="58" y="75"/>
                  <a:pt x="58" y="75"/>
                  <a:pt x="59" y="76"/>
                </a:cubicBezTo>
                <a:cubicBezTo>
                  <a:pt x="57" y="76"/>
                  <a:pt x="56" y="77"/>
                  <a:pt x="55" y="77"/>
                </a:cubicBezTo>
                <a:cubicBezTo>
                  <a:pt x="54" y="78"/>
                  <a:pt x="54" y="78"/>
                  <a:pt x="54" y="79"/>
                </a:cubicBezTo>
                <a:cubicBezTo>
                  <a:pt x="54" y="82"/>
                  <a:pt x="54" y="85"/>
                  <a:pt x="54" y="88"/>
                </a:cubicBezTo>
                <a:cubicBezTo>
                  <a:pt x="54" y="88"/>
                  <a:pt x="54" y="89"/>
                  <a:pt x="55" y="89"/>
                </a:cubicBezTo>
                <a:cubicBezTo>
                  <a:pt x="56" y="90"/>
                  <a:pt x="58" y="91"/>
                  <a:pt x="61" y="92"/>
                </a:cubicBezTo>
                <a:cubicBezTo>
                  <a:pt x="64" y="92"/>
                  <a:pt x="69" y="92"/>
                  <a:pt x="74" y="92"/>
                </a:cubicBezTo>
                <a:cubicBezTo>
                  <a:pt x="79" y="92"/>
                  <a:pt x="84" y="92"/>
                  <a:pt x="87" y="92"/>
                </a:cubicBezTo>
                <a:cubicBezTo>
                  <a:pt x="90" y="91"/>
                  <a:pt x="92" y="90"/>
                  <a:pt x="93" y="89"/>
                </a:cubicBezTo>
                <a:cubicBezTo>
                  <a:pt x="93" y="89"/>
                  <a:pt x="94" y="89"/>
                  <a:pt x="94" y="88"/>
                </a:cubicBezTo>
                <a:cubicBezTo>
                  <a:pt x="94" y="85"/>
                  <a:pt x="94" y="82"/>
                  <a:pt x="94" y="79"/>
                </a:cubicBezTo>
                <a:cubicBezTo>
                  <a:pt x="94" y="78"/>
                  <a:pt x="94" y="78"/>
                  <a:pt x="93" y="77"/>
                </a:cubicBezTo>
                <a:cubicBezTo>
                  <a:pt x="93" y="77"/>
                  <a:pt x="92" y="77"/>
                  <a:pt x="92" y="76"/>
                </a:cubicBezTo>
                <a:cubicBezTo>
                  <a:pt x="93" y="76"/>
                  <a:pt x="95" y="75"/>
                  <a:pt x="95" y="75"/>
                </a:cubicBezTo>
                <a:cubicBezTo>
                  <a:pt x="96" y="74"/>
                  <a:pt x="96" y="74"/>
                  <a:pt x="96" y="73"/>
                </a:cubicBezTo>
                <a:cubicBezTo>
                  <a:pt x="96" y="70"/>
                  <a:pt x="96" y="67"/>
                  <a:pt x="96" y="64"/>
                </a:cubicBezTo>
                <a:cubicBezTo>
                  <a:pt x="96" y="64"/>
                  <a:pt x="96" y="63"/>
                  <a:pt x="96" y="63"/>
                </a:cubicBezTo>
                <a:cubicBezTo>
                  <a:pt x="95" y="62"/>
                  <a:pt x="93" y="61"/>
                  <a:pt x="91" y="61"/>
                </a:cubicBezTo>
                <a:cubicBezTo>
                  <a:pt x="92" y="61"/>
                  <a:pt x="92" y="60"/>
                  <a:pt x="93" y="60"/>
                </a:cubicBezTo>
                <a:cubicBezTo>
                  <a:pt x="93" y="59"/>
                  <a:pt x="94" y="59"/>
                  <a:pt x="94" y="58"/>
                </a:cubicBezTo>
                <a:cubicBezTo>
                  <a:pt x="94" y="55"/>
                  <a:pt x="94" y="52"/>
                  <a:pt x="94" y="50"/>
                </a:cubicBezTo>
                <a:cubicBezTo>
                  <a:pt x="94" y="49"/>
                  <a:pt x="94" y="49"/>
                  <a:pt x="93" y="48"/>
                </a:cubicBezTo>
                <a:cubicBezTo>
                  <a:pt x="92" y="47"/>
                  <a:pt x="91" y="47"/>
                  <a:pt x="90" y="46"/>
                </a:cubicBezTo>
                <a:cubicBezTo>
                  <a:pt x="91" y="46"/>
                  <a:pt x="91" y="46"/>
                  <a:pt x="92" y="45"/>
                </a:cubicBezTo>
                <a:cubicBezTo>
                  <a:pt x="92" y="45"/>
                  <a:pt x="93" y="44"/>
                  <a:pt x="93" y="43"/>
                </a:cubicBezTo>
                <a:cubicBezTo>
                  <a:pt x="93" y="41"/>
                  <a:pt x="93" y="38"/>
                  <a:pt x="93" y="35"/>
                </a:cubicBezTo>
                <a:cubicBezTo>
                  <a:pt x="93" y="34"/>
                  <a:pt x="92" y="34"/>
                  <a:pt x="92" y="33"/>
                </a:cubicBezTo>
                <a:cubicBezTo>
                  <a:pt x="91" y="32"/>
                  <a:pt x="89" y="31"/>
                  <a:pt x="86" y="31"/>
                </a:cubicBezTo>
                <a:cubicBezTo>
                  <a:pt x="86" y="31"/>
                  <a:pt x="85" y="31"/>
                  <a:pt x="85" y="31"/>
                </a:cubicBezTo>
                <a:cubicBezTo>
                  <a:pt x="86" y="31"/>
                  <a:pt x="86" y="30"/>
                  <a:pt x="86" y="30"/>
                </a:cubicBezTo>
                <a:cubicBezTo>
                  <a:pt x="87" y="30"/>
                  <a:pt x="87" y="29"/>
                  <a:pt x="87" y="28"/>
                </a:cubicBezTo>
                <a:cubicBezTo>
                  <a:pt x="87" y="26"/>
                  <a:pt x="87" y="23"/>
                  <a:pt x="87" y="20"/>
                </a:cubicBezTo>
                <a:cubicBezTo>
                  <a:pt x="87" y="19"/>
                  <a:pt x="87" y="19"/>
                  <a:pt x="86" y="18"/>
                </a:cubicBezTo>
                <a:cubicBezTo>
                  <a:pt x="86" y="18"/>
                  <a:pt x="86" y="18"/>
                  <a:pt x="85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9" y="17"/>
                  <a:pt x="91" y="16"/>
                  <a:pt x="92" y="15"/>
                </a:cubicBezTo>
                <a:cubicBezTo>
                  <a:pt x="93" y="15"/>
                  <a:pt x="93" y="15"/>
                  <a:pt x="93" y="14"/>
                </a:cubicBezTo>
                <a:cubicBezTo>
                  <a:pt x="93" y="11"/>
                  <a:pt x="93" y="8"/>
                  <a:pt x="93" y="5"/>
                </a:cubicBezTo>
                <a:cubicBezTo>
                  <a:pt x="93" y="5"/>
                  <a:pt x="93" y="4"/>
                  <a:pt x="92" y="3"/>
                </a:cubicBezTo>
                <a:cubicBezTo>
                  <a:pt x="91" y="2"/>
                  <a:pt x="89" y="2"/>
                  <a:pt x="86" y="1"/>
                </a:cubicBezTo>
                <a:cubicBezTo>
                  <a:pt x="83" y="1"/>
                  <a:pt x="78" y="0"/>
                  <a:pt x="73" y="0"/>
                </a:cubicBezTo>
                <a:close/>
                <a:moveTo>
                  <a:pt x="78" y="18"/>
                </a:moveTo>
                <a:cubicBezTo>
                  <a:pt x="78" y="19"/>
                  <a:pt x="79" y="19"/>
                  <a:pt x="79" y="19"/>
                </a:cubicBezTo>
                <a:cubicBezTo>
                  <a:pt x="81" y="19"/>
                  <a:pt x="82" y="19"/>
                  <a:pt x="82" y="19"/>
                </a:cubicBezTo>
                <a:cubicBezTo>
                  <a:pt x="82" y="20"/>
                  <a:pt x="81" y="20"/>
                  <a:pt x="79" y="20"/>
                </a:cubicBezTo>
                <a:cubicBezTo>
                  <a:pt x="76" y="21"/>
                  <a:pt x="72" y="21"/>
                  <a:pt x="67" y="21"/>
                </a:cubicBezTo>
                <a:cubicBezTo>
                  <a:pt x="62" y="21"/>
                  <a:pt x="58" y="21"/>
                  <a:pt x="55" y="20"/>
                </a:cubicBezTo>
                <a:cubicBezTo>
                  <a:pt x="53" y="20"/>
                  <a:pt x="52" y="20"/>
                  <a:pt x="52" y="19"/>
                </a:cubicBezTo>
                <a:cubicBezTo>
                  <a:pt x="52" y="19"/>
                  <a:pt x="53" y="19"/>
                  <a:pt x="55" y="19"/>
                </a:cubicBezTo>
                <a:cubicBezTo>
                  <a:pt x="57" y="18"/>
                  <a:pt x="60" y="18"/>
                  <a:pt x="63" y="18"/>
                </a:cubicBezTo>
                <a:cubicBezTo>
                  <a:pt x="66" y="18"/>
                  <a:pt x="69" y="19"/>
                  <a:pt x="73" y="19"/>
                </a:cubicBezTo>
                <a:cubicBezTo>
                  <a:pt x="75" y="19"/>
                  <a:pt x="76" y="19"/>
                  <a:pt x="78" y="18"/>
                </a:cubicBezTo>
                <a:close/>
                <a:moveTo>
                  <a:pt x="85" y="4"/>
                </a:moveTo>
                <a:cubicBezTo>
                  <a:pt x="87" y="4"/>
                  <a:pt x="88" y="4"/>
                  <a:pt x="88" y="5"/>
                </a:cubicBezTo>
                <a:cubicBezTo>
                  <a:pt x="88" y="5"/>
                  <a:pt x="87" y="5"/>
                  <a:pt x="85" y="5"/>
                </a:cubicBezTo>
                <a:cubicBezTo>
                  <a:pt x="82" y="6"/>
                  <a:pt x="78" y="6"/>
                  <a:pt x="73" y="6"/>
                </a:cubicBezTo>
                <a:cubicBezTo>
                  <a:pt x="69" y="6"/>
                  <a:pt x="64" y="6"/>
                  <a:pt x="61" y="5"/>
                </a:cubicBezTo>
                <a:cubicBezTo>
                  <a:pt x="59" y="5"/>
                  <a:pt x="58" y="5"/>
                  <a:pt x="58" y="5"/>
                </a:cubicBezTo>
                <a:cubicBezTo>
                  <a:pt x="58" y="4"/>
                  <a:pt x="59" y="4"/>
                  <a:pt x="61" y="4"/>
                </a:cubicBezTo>
                <a:cubicBezTo>
                  <a:pt x="64" y="3"/>
                  <a:pt x="69" y="3"/>
                  <a:pt x="73" y="3"/>
                </a:cubicBezTo>
                <a:cubicBezTo>
                  <a:pt x="78" y="3"/>
                  <a:pt x="82" y="3"/>
                  <a:pt x="85" y="4"/>
                </a:cubicBezTo>
                <a:close/>
                <a:moveTo>
                  <a:pt x="78" y="33"/>
                </a:moveTo>
                <a:cubicBezTo>
                  <a:pt x="80" y="33"/>
                  <a:pt x="83" y="33"/>
                  <a:pt x="85" y="34"/>
                </a:cubicBezTo>
                <a:cubicBezTo>
                  <a:pt x="87" y="34"/>
                  <a:pt x="88" y="34"/>
                  <a:pt x="88" y="34"/>
                </a:cubicBezTo>
                <a:cubicBezTo>
                  <a:pt x="88" y="35"/>
                  <a:pt x="87" y="35"/>
                  <a:pt x="85" y="35"/>
                </a:cubicBezTo>
                <a:cubicBezTo>
                  <a:pt x="82" y="36"/>
                  <a:pt x="78" y="36"/>
                  <a:pt x="73" y="36"/>
                </a:cubicBezTo>
                <a:cubicBezTo>
                  <a:pt x="68" y="36"/>
                  <a:pt x="64" y="36"/>
                  <a:pt x="61" y="35"/>
                </a:cubicBezTo>
                <a:cubicBezTo>
                  <a:pt x="59" y="35"/>
                  <a:pt x="58" y="35"/>
                  <a:pt x="58" y="34"/>
                </a:cubicBezTo>
                <a:cubicBezTo>
                  <a:pt x="58" y="34"/>
                  <a:pt x="59" y="34"/>
                  <a:pt x="61" y="34"/>
                </a:cubicBezTo>
                <a:cubicBezTo>
                  <a:pt x="61" y="33"/>
                  <a:pt x="62" y="33"/>
                  <a:pt x="63" y="33"/>
                </a:cubicBezTo>
                <a:cubicBezTo>
                  <a:pt x="64" y="33"/>
                  <a:pt x="66" y="33"/>
                  <a:pt x="67" y="33"/>
                </a:cubicBezTo>
                <a:cubicBezTo>
                  <a:pt x="71" y="33"/>
                  <a:pt x="75" y="33"/>
                  <a:pt x="78" y="33"/>
                </a:cubicBezTo>
                <a:close/>
                <a:moveTo>
                  <a:pt x="82" y="48"/>
                </a:moveTo>
                <a:cubicBezTo>
                  <a:pt x="83" y="48"/>
                  <a:pt x="85" y="48"/>
                  <a:pt x="86" y="48"/>
                </a:cubicBezTo>
                <a:cubicBezTo>
                  <a:pt x="88" y="49"/>
                  <a:pt x="89" y="49"/>
                  <a:pt x="89" y="49"/>
                </a:cubicBezTo>
                <a:cubicBezTo>
                  <a:pt x="89" y="49"/>
                  <a:pt x="88" y="50"/>
                  <a:pt x="86" y="50"/>
                </a:cubicBezTo>
                <a:cubicBezTo>
                  <a:pt x="83" y="50"/>
                  <a:pt x="79" y="51"/>
                  <a:pt x="74" y="51"/>
                </a:cubicBezTo>
                <a:cubicBezTo>
                  <a:pt x="69" y="51"/>
                  <a:pt x="65" y="50"/>
                  <a:pt x="62" y="50"/>
                </a:cubicBezTo>
                <a:cubicBezTo>
                  <a:pt x="60" y="50"/>
                  <a:pt x="59" y="49"/>
                  <a:pt x="59" y="49"/>
                </a:cubicBezTo>
                <a:cubicBezTo>
                  <a:pt x="59" y="49"/>
                  <a:pt x="60" y="49"/>
                  <a:pt x="62" y="48"/>
                </a:cubicBezTo>
                <a:cubicBezTo>
                  <a:pt x="63" y="48"/>
                  <a:pt x="64" y="48"/>
                  <a:pt x="65" y="48"/>
                </a:cubicBezTo>
                <a:cubicBezTo>
                  <a:pt x="68" y="48"/>
                  <a:pt x="70" y="48"/>
                  <a:pt x="73" y="48"/>
                </a:cubicBezTo>
                <a:cubicBezTo>
                  <a:pt x="76" y="48"/>
                  <a:pt x="79" y="48"/>
                  <a:pt x="82" y="48"/>
                </a:cubicBezTo>
                <a:close/>
                <a:moveTo>
                  <a:pt x="83" y="63"/>
                </a:moveTo>
                <a:cubicBezTo>
                  <a:pt x="85" y="63"/>
                  <a:pt x="87" y="63"/>
                  <a:pt x="89" y="63"/>
                </a:cubicBezTo>
                <a:cubicBezTo>
                  <a:pt x="91" y="64"/>
                  <a:pt x="92" y="64"/>
                  <a:pt x="92" y="64"/>
                </a:cubicBezTo>
                <a:cubicBezTo>
                  <a:pt x="92" y="64"/>
                  <a:pt x="91" y="64"/>
                  <a:pt x="89" y="65"/>
                </a:cubicBezTo>
                <a:cubicBezTo>
                  <a:pt x="86" y="65"/>
                  <a:pt x="81" y="66"/>
                  <a:pt x="77" y="66"/>
                </a:cubicBezTo>
                <a:cubicBezTo>
                  <a:pt x="72" y="66"/>
                  <a:pt x="68" y="65"/>
                  <a:pt x="65" y="65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4"/>
                  <a:pt x="62" y="64"/>
                  <a:pt x="65" y="63"/>
                </a:cubicBezTo>
                <a:cubicBezTo>
                  <a:pt x="65" y="63"/>
                  <a:pt x="66" y="63"/>
                  <a:pt x="67" y="63"/>
                </a:cubicBezTo>
                <a:cubicBezTo>
                  <a:pt x="69" y="63"/>
                  <a:pt x="72" y="63"/>
                  <a:pt x="74" y="63"/>
                </a:cubicBezTo>
                <a:cubicBezTo>
                  <a:pt x="77" y="63"/>
                  <a:pt x="81" y="63"/>
                  <a:pt x="83" y="63"/>
                </a:cubicBezTo>
                <a:close/>
                <a:moveTo>
                  <a:pt x="84" y="78"/>
                </a:moveTo>
                <a:cubicBezTo>
                  <a:pt x="85" y="78"/>
                  <a:pt x="85" y="78"/>
                  <a:pt x="86" y="78"/>
                </a:cubicBezTo>
                <a:cubicBezTo>
                  <a:pt x="88" y="78"/>
                  <a:pt x="89" y="78"/>
                  <a:pt x="89" y="79"/>
                </a:cubicBezTo>
                <a:cubicBezTo>
                  <a:pt x="89" y="79"/>
                  <a:pt x="88" y="79"/>
                  <a:pt x="86" y="79"/>
                </a:cubicBezTo>
                <a:cubicBezTo>
                  <a:pt x="83" y="80"/>
                  <a:pt x="79" y="80"/>
                  <a:pt x="74" y="80"/>
                </a:cubicBezTo>
                <a:cubicBezTo>
                  <a:pt x="69" y="80"/>
                  <a:pt x="65" y="80"/>
                  <a:pt x="62" y="79"/>
                </a:cubicBezTo>
                <a:cubicBezTo>
                  <a:pt x="60" y="79"/>
                  <a:pt x="59" y="79"/>
                  <a:pt x="59" y="79"/>
                </a:cubicBezTo>
                <a:cubicBezTo>
                  <a:pt x="59" y="78"/>
                  <a:pt x="60" y="78"/>
                  <a:pt x="62" y="78"/>
                </a:cubicBezTo>
                <a:cubicBezTo>
                  <a:pt x="63" y="78"/>
                  <a:pt x="65" y="77"/>
                  <a:pt x="66" y="77"/>
                </a:cubicBezTo>
                <a:cubicBezTo>
                  <a:pt x="69" y="78"/>
                  <a:pt x="73" y="78"/>
                  <a:pt x="77" y="78"/>
                </a:cubicBezTo>
                <a:cubicBezTo>
                  <a:pt x="79" y="78"/>
                  <a:pt x="82" y="78"/>
                  <a:pt x="84" y="78"/>
                </a:cubicBezTo>
                <a:close/>
                <a:moveTo>
                  <a:pt x="9" y="81"/>
                </a:move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lose/>
                <a:moveTo>
                  <a:pt x="40" y="70"/>
                </a:moveTo>
                <a:cubicBezTo>
                  <a:pt x="40" y="70"/>
                  <a:pt x="40" y="70"/>
                  <a:pt x="40" y="70"/>
                </a:cubicBezTo>
                <a:cubicBezTo>
                  <a:pt x="39" y="71"/>
                  <a:pt x="37" y="72"/>
                  <a:pt x="34" y="72"/>
                </a:cubicBezTo>
                <a:cubicBezTo>
                  <a:pt x="34" y="72"/>
                  <a:pt x="33" y="72"/>
                  <a:pt x="33" y="72"/>
                </a:cubicBezTo>
                <a:cubicBezTo>
                  <a:pt x="36" y="72"/>
                  <a:pt x="39" y="72"/>
                  <a:pt x="41" y="71"/>
                </a:cubicBezTo>
                <a:cubicBezTo>
                  <a:pt x="43" y="71"/>
                  <a:pt x="44" y="71"/>
                  <a:pt x="44" y="71"/>
                </a:cubicBezTo>
                <a:cubicBezTo>
                  <a:pt x="44" y="71"/>
                  <a:pt x="43" y="70"/>
                  <a:pt x="41" y="70"/>
                </a:cubicBezTo>
                <a:cubicBezTo>
                  <a:pt x="41" y="70"/>
                  <a:pt x="40" y="70"/>
                  <a:pt x="40" y="70"/>
                </a:cubicBezTo>
                <a:close/>
                <a:moveTo>
                  <a:pt x="33" y="43"/>
                </a:moveTo>
                <a:cubicBezTo>
                  <a:pt x="33" y="43"/>
                  <a:pt x="33" y="43"/>
                  <a:pt x="33" y="43"/>
                </a:cubicBezTo>
                <a:cubicBezTo>
                  <a:pt x="29" y="44"/>
                  <a:pt x="25" y="44"/>
                  <a:pt x="20" y="44"/>
                </a:cubicBezTo>
                <a:cubicBezTo>
                  <a:pt x="18" y="44"/>
                  <a:pt x="17" y="44"/>
                  <a:pt x="15" y="44"/>
                </a:cubicBezTo>
                <a:cubicBezTo>
                  <a:pt x="14" y="44"/>
                  <a:pt x="13" y="45"/>
                  <a:pt x="13" y="45"/>
                </a:cubicBezTo>
                <a:cubicBezTo>
                  <a:pt x="13" y="45"/>
                  <a:pt x="14" y="45"/>
                  <a:pt x="16" y="46"/>
                </a:cubicBezTo>
                <a:cubicBezTo>
                  <a:pt x="19" y="46"/>
                  <a:pt x="23" y="46"/>
                  <a:pt x="28" y="46"/>
                </a:cubicBezTo>
                <a:cubicBezTo>
                  <a:pt x="33" y="46"/>
                  <a:pt x="37" y="46"/>
                  <a:pt x="40" y="46"/>
                </a:cubicBezTo>
                <a:cubicBezTo>
                  <a:pt x="42" y="45"/>
                  <a:pt x="43" y="45"/>
                  <a:pt x="43" y="45"/>
                </a:cubicBezTo>
                <a:cubicBezTo>
                  <a:pt x="43" y="45"/>
                  <a:pt x="42" y="44"/>
                  <a:pt x="40" y="44"/>
                </a:cubicBezTo>
                <a:cubicBezTo>
                  <a:pt x="38" y="44"/>
                  <a:pt x="36" y="43"/>
                  <a:pt x="33" y="43"/>
                </a:cubicBezTo>
                <a:close/>
                <a:moveTo>
                  <a:pt x="32" y="30"/>
                </a:moveTo>
                <a:cubicBezTo>
                  <a:pt x="29" y="29"/>
                  <a:pt x="25" y="29"/>
                  <a:pt x="20" y="29"/>
                </a:cubicBezTo>
                <a:cubicBezTo>
                  <a:pt x="15" y="29"/>
                  <a:pt x="11" y="29"/>
                  <a:pt x="8" y="30"/>
                </a:cubicBezTo>
                <a:cubicBezTo>
                  <a:pt x="6" y="30"/>
                  <a:pt x="5" y="30"/>
                  <a:pt x="5" y="30"/>
                </a:cubicBezTo>
                <a:cubicBezTo>
                  <a:pt x="5" y="31"/>
                  <a:pt x="6" y="31"/>
                  <a:pt x="8" y="31"/>
                </a:cubicBezTo>
                <a:cubicBezTo>
                  <a:pt x="11" y="32"/>
                  <a:pt x="15" y="32"/>
                  <a:pt x="20" y="32"/>
                </a:cubicBezTo>
                <a:cubicBezTo>
                  <a:pt x="25" y="32"/>
                  <a:pt x="29" y="32"/>
                  <a:pt x="32" y="31"/>
                </a:cubicBezTo>
                <a:cubicBezTo>
                  <a:pt x="34" y="31"/>
                  <a:pt x="35" y="31"/>
                  <a:pt x="35" y="30"/>
                </a:cubicBezTo>
                <a:cubicBezTo>
                  <a:pt x="35" y="30"/>
                  <a:pt x="34" y="30"/>
                  <a:pt x="32" y="30"/>
                </a:cubicBezTo>
                <a:close/>
                <a:moveTo>
                  <a:pt x="34" y="59"/>
                </a:moveTo>
                <a:cubicBezTo>
                  <a:pt x="32" y="59"/>
                  <a:pt x="30" y="59"/>
                  <a:pt x="28" y="59"/>
                </a:cubicBezTo>
                <a:cubicBezTo>
                  <a:pt x="23" y="59"/>
                  <a:pt x="19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3" y="58"/>
                  <a:pt x="11" y="58"/>
                  <a:pt x="9" y="58"/>
                </a:cubicBezTo>
                <a:cubicBezTo>
                  <a:pt x="7" y="59"/>
                  <a:pt x="6" y="59"/>
                  <a:pt x="6" y="59"/>
                </a:cubicBezTo>
                <a:cubicBezTo>
                  <a:pt x="6" y="59"/>
                  <a:pt x="7" y="60"/>
                  <a:pt x="9" y="60"/>
                </a:cubicBezTo>
                <a:cubicBezTo>
                  <a:pt x="12" y="60"/>
                  <a:pt x="16" y="61"/>
                  <a:pt x="21" y="61"/>
                </a:cubicBezTo>
                <a:cubicBezTo>
                  <a:pt x="26" y="61"/>
                  <a:pt x="30" y="60"/>
                  <a:pt x="33" y="60"/>
                </a:cubicBezTo>
                <a:cubicBezTo>
                  <a:pt x="35" y="60"/>
                  <a:pt x="36" y="59"/>
                  <a:pt x="36" y="59"/>
                </a:cubicBezTo>
                <a:cubicBezTo>
                  <a:pt x="36" y="59"/>
                  <a:pt x="35" y="59"/>
                  <a:pt x="34" y="59"/>
                </a:cubicBezTo>
                <a:close/>
              </a:path>
            </a:pathLst>
          </a:custGeom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lIns="502993" tIns="251497" rIns="502993" bIns="251497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9" name="Freeform 79"/>
          <p:cNvSpPr>
            <a:spLocks noEditPoints="1" noChangeArrowheads="1"/>
          </p:cNvSpPr>
          <p:nvPr/>
        </p:nvSpPr>
        <p:spPr bwMode="auto">
          <a:xfrm>
            <a:off x="14431963" y="19861213"/>
            <a:ext cx="2025650" cy="2436813"/>
          </a:xfrm>
          <a:custGeom>
            <a:avLst/>
            <a:gdLst>
              <a:gd name="T0" fmla="*/ 2147483647 w 98"/>
              <a:gd name="T1" fmla="*/ 2147483647 h 110"/>
              <a:gd name="T2" fmla="*/ 2147483647 w 98"/>
              <a:gd name="T3" fmla="*/ 2147483647 h 110"/>
              <a:gd name="T4" fmla="*/ 2147483647 w 98"/>
              <a:gd name="T5" fmla="*/ 2147483647 h 110"/>
              <a:gd name="T6" fmla="*/ 2147483647 w 98"/>
              <a:gd name="T7" fmla="*/ 0 h 110"/>
              <a:gd name="T8" fmla="*/ 2147483647 w 98"/>
              <a:gd name="T9" fmla="*/ 2147483647 h 110"/>
              <a:gd name="T10" fmla="*/ 2147483647 w 98"/>
              <a:gd name="T11" fmla="*/ 2147483647 h 110"/>
              <a:gd name="T12" fmla="*/ 2147483647 w 98"/>
              <a:gd name="T13" fmla="*/ 2147483647 h 110"/>
              <a:gd name="T14" fmla="*/ 2147483647 w 98"/>
              <a:gd name="T15" fmla="*/ 2147483647 h 110"/>
              <a:gd name="T16" fmla="*/ 2147483647 w 98"/>
              <a:gd name="T17" fmla="*/ 2147483647 h 110"/>
              <a:gd name="T18" fmla="*/ 2147483647 w 98"/>
              <a:gd name="T19" fmla="*/ 2147483647 h 110"/>
              <a:gd name="T20" fmla="*/ 2147483647 w 98"/>
              <a:gd name="T21" fmla="*/ 2147483647 h 110"/>
              <a:gd name="T22" fmla="*/ 2147483647 w 98"/>
              <a:gd name="T23" fmla="*/ 2147483647 h 110"/>
              <a:gd name="T24" fmla="*/ 2147483647 w 98"/>
              <a:gd name="T25" fmla="*/ 2147483647 h 110"/>
              <a:gd name="T26" fmla="*/ 2147483647 w 98"/>
              <a:gd name="T27" fmla="*/ 2147483647 h 110"/>
              <a:gd name="T28" fmla="*/ 2147483647 w 98"/>
              <a:gd name="T29" fmla="*/ 2147483647 h 110"/>
              <a:gd name="T30" fmla="*/ 2147483647 w 98"/>
              <a:gd name="T31" fmla="*/ 2147483647 h 110"/>
              <a:gd name="T32" fmla="*/ 2147483647 w 98"/>
              <a:gd name="T33" fmla="*/ 2147483647 h 110"/>
              <a:gd name="T34" fmla="*/ 2147483647 w 98"/>
              <a:gd name="T35" fmla="*/ 2147483647 h 110"/>
              <a:gd name="T36" fmla="*/ 2147483647 w 98"/>
              <a:gd name="T37" fmla="*/ 2147483647 h 110"/>
              <a:gd name="T38" fmla="*/ 2147483647 w 98"/>
              <a:gd name="T39" fmla="*/ 2147483647 h 110"/>
              <a:gd name="T40" fmla="*/ 2147483647 w 98"/>
              <a:gd name="T41" fmla="*/ 2147483647 h 110"/>
              <a:gd name="T42" fmla="*/ 2147483647 w 98"/>
              <a:gd name="T43" fmla="*/ 2147483647 h 110"/>
              <a:gd name="T44" fmla="*/ 2147483647 w 98"/>
              <a:gd name="T45" fmla="*/ 2147483647 h 110"/>
              <a:gd name="T46" fmla="*/ 2147483647 w 98"/>
              <a:gd name="T47" fmla="*/ 2147483647 h 110"/>
              <a:gd name="T48" fmla="*/ 2147483647 w 98"/>
              <a:gd name="T49" fmla="*/ 2147483647 h 110"/>
              <a:gd name="T50" fmla="*/ 2147483647 w 98"/>
              <a:gd name="T51" fmla="*/ 2147483647 h 110"/>
              <a:gd name="T52" fmla="*/ 0 w 98"/>
              <a:gd name="T53" fmla="*/ 2147483647 h 110"/>
              <a:gd name="T54" fmla="*/ 2147483647 w 98"/>
              <a:gd name="T55" fmla="*/ 2147483647 h 110"/>
              <a:gd name="T56" fmla="*/ 2147483647 w 98"/>
              <a:gd name="T57" fmla="*/ 2147483647 h 110"/>
              <a:gd name="T58" fmla="*/ 2147483647 w 98"/>
              <a:gd name="T59" fmla="*/ 2147483647 h 110"/>
              <a:gd name="T60" fmla="*/ 2147483647 w 98"/>
              <a:gd name="T61" fmla="*/ 2147483647 h 110"/>
              <a:gd name="T62" fmla="*/ 2147483647 w 98"/>
              <a:gd name="T63" fmla="*/ 2147483647 h 110"/>
              <a:gd name="T64" fmla="*/ 2147483647 w 98"/>
              <a:gd name="T65" fmla="*/ 2147483647 h 110"/>
              <a:gd name="T66" fmla="*/ 2147483647 w 98"/>
              <a:gd name="T67" fmla="*/ 2147483647 h 110"/>
              <a:gd name="T68" fmla="*/ 2147483647 w 98"/>
              <a:gd name="T69" fmla="*/ 2147483647 h 110"/>
              <a:gd name="T70" fmla="*/ 2147483647 w 98"/>
              <a:gd name="T71" fmla="*/ 2147483647 h 110"/>
              <a:gd name="T72" fmla="*/ 2147483647 w 98"/>
              <a:gd name="T73" fmla="*/ 2147483647 h 110"/>
              <a:gd name="T74" fmla="*/ 0 w 98"/>
              <a:gd name="T75" fmla="*/ 2147483647 h 110"/>
              <a:gd name="T76" fmla="*/ 2147483647 w 98"/>
              <a:gd name="T77" fmla="*/ 2147483647 h 110"/>
              <a:gd name="T78" fmla="*/ 2147483647 w 98"/>
              <a:gd name="T79" fmla="*/ 2147483647 h 110"/>
              <a:gd name="T80" fmla="*/ 2147483647 w 98"/>
              <a:gd name="T81" fmla="*/ 2147483647 h 110"/>
              <a:gd name="T82" fmla="*/ 2147483647 w 98"/>
              <a:gd name="T83" fmla="*/ 2147483647 h 110"/>
              <a:gd name="T84" fmla="*/ 2147483647 w 98"/>
              <a:gd name="T85" fmla="*/ 2147483647 h 110"/>
              <a:gd name="T86" fmla="*/ 2147483647 w 98"/>
              <a:gd name="T87" fmla="*/ 2147483647 h 110"/>
              <a:gd name="T88" fmla="*/ 2147483647 w 98"/>
              <a:gd name="T89" fmla="*/ 2147483647 h 110"/>
              <a:gd name="T90" fmla="*/ 2147483647 w 98"/>
              <a:gd name="T91" fmla="*/ 2147483647 h 110"/>
              <a:gd name="T92" fmla="*/ 2147483647 w 98"/>
              <a:gd name="T93" fmla="*/ 2147483647 h 110"/>
              <a:gd name="T94" fmla="*/ 2147483647 w 98"/>
              <a:gd name="T95" fmla="*/ 2147483647 h 110"/>
              <a:gd name="T96" fmla="*/ 2147483647 w 98"/>
              <a:gd name="T97" fmla="*/ 2147483647 h 110"/>
              <a:gd name="T98" fmla="*/ 2147483647 w 98"/>
              <a:gd name="T99" fmla="*/ 2147483647 h 110"/>
              <a:gd name="T100" fmla="*/ 2147483647 w 98"/>
              <a:gd name="T101" fmla="*/ 2147483647 h 110"/>
              <a:gd name="T102" fmla="*/ 2147483647 w 98"/>
              <a:gd name="T103" fmla="*/ 2147483647 h 110"/>
              <a:gd name="T104" fmla="*/ 2147483647 w 98"/>
              <a:gd name="T105" fmla="*/ 2147483647 h 110"/>
              <a:gd name="T106" fmla="*/ 2147483647 w 98"/>
              <a:gd name="T107" fmla="*/ 2147483647 h 110"/>
              <a:gd name="T108" fmla="*/ 2147483647 w 98"/>
              <a:gd name="T109" fmla="*/ 2147483647 h 110"/>
              <a:gd name="T110" fmla="*/ 2147483647 w 98"/>
              <a:gd name="T111" fmla="*/ 2147483647 h 110"/>
              <a:gd name="T112" fmla="*/ 2147483647 w 98"/>
              <a:gd name="T113" fmla="*/ 2147483647 h 110"/>
              <a:gd name="T114" fmla="*/ 2147483647 w 98"/>
              <a:gd name="T115" fmla="*/ 2147483647 h 110"/>
              <a:gd name="T116" fmla="*/ 2147483647 w 98"/>
              <a:gd name="T117" fmla="*/ 2147483647 h 110"/>
              <a:gd name="T118" fmla="*/ 2147483647 w 98"/>
              <a:gd name="T119" fmla="*/ 2147483647 h 110"/>
              <a:gd name="T120" fmla="*/ 2147483647 w 98"/>
              <a:gd name="T121" fmla="*/ 2147483647 h 110"/>
              <a:gd name="T122" fmla="*/ 2147483647 w 98"/>
              <a:gd name="T123" fmla="*/ 2147483647 h 11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"/>
              <a:gd name="T187" fmla="*/ 0 h 110"/>
              <a:gd name="T188" fmla="*/ 98 w 98"/>
              <a:gd name="T189" fmla="*/ 110 h 11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" h="110">
                <a:moveTo>
                  <a:pt x="23" y="44"/>
                </a:moveTo>
                <a:cubicBezTo>
                  <a:pt x="23" y="30"/>
                  <a:pt x="23" y="30"/>
                  <a:pt x="23" y="30"/>
                </a:cubicBezTo>
                <a:cubicBezTo>
                  <a:pt x="18" y="29"/>
                  <a:pt x="14" y="27"/>
                  <a:pt x="11" y="25"/>
                </a:cubicBezTo>
                <a:cubicBezTo>
                  <a:pt x="9" y="23"/>
                  <a:pt x="8" y="20"/>
                  <a:pt x="8" y="16"/>
                </a:cubicBezTo>
                <a:cubicBezTo>
                  <a:pt x="8" y="13"/>
                  <a:pt x="9" y="10"/>
                  <a:pt x="12" y="8"/>
                </a:cubicBezTo>
                <a:cubicBezTo>
                  <a:pt x="15" y="5"/>
                  <a:pt x="18" y="4"/>
                  <a:pt x="23" y="4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4"/>
                  <a:pt x="28" y="4"/>
                  <a:pt x="28" y="4"/>
                </a:cubicBezTo>
                <a:cubicBezTo>
                  <a:pt x="33" y="4"/>
                  <a:pt x="36" y="5"/>
                  <a:pt x="38" y="7"/>
                </a:cubicBezTo>
                <a:cubicBezTo>
                  <a:pt x="41" y="9"/>
                  <a:pt x="43" y="11"/>
                  <a:pt x="43" y="15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3"/>
                  <a:pt x="31" y="11"/>
                  <a:pt x="28" y="11"/>
                </a:cubicBezTo>
                <a:cubicBezTo>
                  <a:pt x="28" y="23"/>
                  <a:pt x="28" y="23"/>
                  <a:pt x="28" y="23"/>
                </a:cubicBezTo>
                <a:cubicBezTo>
                  <a:pt x="35" y="24"/>
                  <a:pt x="39" y="26"/>
                  <a:pt x="41" y="28"/>
                </a:cubicBezTo>
                <a:cubicBezTo>
                  <a:pt x="44" y="30"/>
                  <a:pt x="45" y="33"/>
                  <a:pt x="45" y="37"/>
                </a:cubicBezTo>
                <a:cubicBezTo>
                  <a:pt x="45" y="41"/>
                  <a:pt x="43" y="44"/>
                  <a:pt x="40" y="46"/>
                </a:cubicBezTo>
                <a:cubicBezTo>
                  <a:pt x="38" y="49"/>
                  <a:pt x="34" y="51"/>
                  <a:pt x="28" y="51"/>
                </a:cubicBezTo>
                <a:cubicBezTo>
                  <a:pt x="28" y="57"/>
                  <a:pt x="28" y="57"/>
                  <a:pt x="2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1"/>
                  <a:pt x="23" y="51"/>
                  <a:pt x="23" y="51"/>
                </a:cubicBezTo>
                <a:cubicBezTo>
                  <a:pt x="18" y="51"/>
                  <a:pt x="15" y="50"/>
                  <a:pt x="12" y="47"/>
                </a:cubicBezTo>
                <a:cubicBezTo>
                  <a:pt x="9" y="45"/>
                  <a:pt x="7" y="42"/>
                  <a:pt x="6" y="3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8"/>
                  <a:pt x="18" y="40"/>
                  <a:pt x="19" y="41"/>
                </a:cubicBezTo>
                <a:cubicBezTo>
                  <a:pt x="20" y="42"/>
                  <a:pt x="21" y="43"/>
                  <a:pt x="23" y="44"/>
                </a:cubicBezTo>
                <a:close/>
                <a:moveTo>
                  <a:pt x="58" y="94"/>
                </a:moveTo>
                <a:cubicBezTo>
                  <a:pt x="71" y="94"/>
                  <a:pt x="71" y="94"/>
                  <a:pt x="71" y="94"/>
                </a:cubicBezTo>
                <a:cubicBezTo>
                  <a:pt x="71" y="90"/>
                  <a:pt x="71" y="90"/>
                  <a:pt x="71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86"/>
                  <a:pt x="58" y="86"/>
                  <a:pt x="58" y="86"/>
                </a:cubicBezTo>
                <a:cubicBezTo>
                  <a:pt x="69" y="86"/>
                  <a:pt x="69" y="86"/>
                  <a:pt x="69" y="86"/>
                </a:cubicBezTo>
                <a:cubicBezTo>
                  <a:pt x="55" y="65"/>
                  <a:pt x="55" y="65"/>
                  <a:pt x="5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76" y="82"/>
                  <a:pt x="76" y="82"/>
                  <a:pt x="76" y="82"/>
                </a:cubicBezTo>
                <a:cubicBezTo>
                  <a:pt x="87" y="65"/>
                  <a:pt x="87" y="65"/>
                  <a:pt x="87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84" y="86"/>
                  <a:pt x="84" y="86"/>
                  <a:pt x="8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90"/>
                  <a:pt x="97" y="90"/>
                  <a:pt x="97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4"/>
                  <a:pt x="82" y="94"/>
                  <a:pt x="82" y="94"/>
                </a:cubicBezTo>
                <a:cubicBezTo>
                  <a:pt x="97" y="94"/>
                  <a:pt x="97" y="94"/>
                  <a:pt x="97" y="94"/>
                </a:cubicBezTo>
                <a:cubicBezTo>
                  <a:pt x="97" y="98"/>
                  <a:pt x="97" y="98"/>
                  <a:pt x="97" y="98"/>
                </a:cubicBezTo>
                <a:cubicBezTo>
                  <a:pt x="82" y="98"/>
                  <a:pt x="82" y="98"/>
                  <a:pt x="82" y="9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98"/>
                  <a:pt x="71" y="98"/>
                  <a:pt x="7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4"/>
                  <a:pt x="58" y="94"/>
                  <a:pt x="58" y="94"/>
                </a:cubicBezTo>
                <a:close/>
                <a:moveTo>
                  <a:pt x="0" y="89"/>
                </a:moveTo>
                <a:cubicBezTo>
                  <a:pt x="5" y="89"/>
                  <a:pt x="5" y="89"/>
                  <a:pt x="5" y="89"/>
                </a:cubicBezTo>
                <a:cubicBezTo>
                  <a:pt x="5" y="88"/>
                  <a:pt x="5" y="86"/>
                  <a:pt x="5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1"/>
                  <a:pt x="0" y="81"/>
                  <a:pt x="0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8" y="71"/>
                  <a:pt x="16" y="62"/>
                  <a:pt x="30" y="62"/>
                </a:cubicBezTo>
                <a:cubicBezTo>
                  <a:pt x="37" y="62"/>
                  <a:pt x="43" y="65"/>
                  <a:pt x="48" y="69"/>
                </a:cubicBezTo>
                <a:cubicBezTo>
                  <a:pt x="48" y="70"/>
                  <a:pt x="49" y="70"/>
                  <a:pt x="49" y="71"/>
                </a:cubicBezTo>
                <a:cubicBezTo>
                  <a:pt x="42" y="75"/>
                  <a:pt x="42" y="75"/>
                  <a:pt x="42" y="75"/>
                </a:cubicBezTo>
                <a:cubicBezTo>
                  <a:pt x="42" y="75"/>
                  <a:pt x="42" y="75"/>
                  <a:pt x="42" y="74"/>
                </a:cubicBezTo>
                <a:cubicBezTo>
                  <a:pt x="39" y="71"/>
                  <a:pt x="35" y="70"/>
                  <a:pt x="30" y="70"/>
                </a:cubicBezTo>
                <a:cubicBezTo>
                  <a:pt x="22" y="70"/>
                  <a:pt x="17" y="75"/>
                  <a:pt x="1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85"/>
                  <a:pt x="37" y="85"/>
                  <a:pt x="37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4" y="86"/>
                  <a:pt x="14" y="88"/>
                  <a:pt x="14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93"/>
                  <a:pt x="37" y="93"/>
                  <a:pt x="37" y="93"/>
                </a:cubicBezTo>
                <a:cubicBezTo>
                  <a:pt x="15" y="93"/>
                  <a:pt x="15" y="93"/>
                  <a:pt x="15" y="93"/>
                </a:cubicBezTo>
                <a:cubicBezTo>
                  <a:pt x="18" y="99"/>
                  <a:pt x="22" y="103"/>
                  <a:pt x="30" y="103"/>
                </a:cubicBezTo>
                <a:cubicBezTo>
                  <a:pt x="34" y="103"/>
                  <a:pt x="37" y="102"/>
                  <a:pt x="40" y="100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2" y="108"/>
                  <a:pt x="36" y="110"/>
                  <a:pt x="30" y="110"/>
                </a:cubicBezTo>
                <a:cubicBezTo>
                  <a:pt x="17" y="110"/>
                  <a:pt x="9" y="103"/>
                  <a:pt x="6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54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7" y="27"/>
                  <a:pt x="56" y="24"/>
                  <a:pt x="56" y="22"/>
                </a:cubicBezTo>
                <a:cubicBezTo>
                  <a:pt x="56" y="18"/>
                  <a:pt x="56" y="15"/>
                  <a:pt x="58" y="12"/>
                </a:cubicBezTo>
                <a:cubicBezTo>
                  <a:pt x="60" y="9"/>
                  <a:pt x="63" y="6"/>
                  <a:pt x="67" y="5"/>
                </a:cubicBezTo>
                <a:cubicBezTo>
                  <a:pt x="70" y="4"/>
                  <a:pt x="72" y="3"/>
                  <a:pt x="75" y="3"/>
                </a:cubicBezTo>
                <a:cubicBezTo>
                  <a:pt x="80" y="3"/>
                  <a:pt x="84" y="3"/>
                  <a:pt x="88" y="5"/>
                </a:cubicBezTo>
                <a:cubicBezTo>
                  <a:pt x="91" y="7"/>
                  <a:pt x="94" y="10"/>
                  <a:pt x="96" y="13"/>
                </a:cubicBezTo>
                <a:cubicBezTo>
                  <a:pt x="87" y="16"/>
                  <a:pt x="87" y="16"/>
                  <a:pt x="87" y="16"/>
                </a:cubicBezTo>
                <a:cubicBezTo>
                  <a:pt x="86" y="14"/>
                  <a:pt x="84" y="13"/>
                  <a:pt x="82" y="12"/>
                </a:cubicBezTo>
                <a:cubicBezTo>
                  <a:pt x="81" y="11"/>
                  <a:pt x="78" y="11"/>
                  <a:pt x="76" y="11"/>
                </a:cubicBezTo>
                <a:cubicBezTo>
                  <a:pt x="74" y="11"/>
                  <a:pt x="73" y="11"/>
                  <a:pt x="71" y="12"/>
                </a:cubicBezTo>
                <a:cubicBezTo>
                  <a:pt x="69" y="13"/>
                  <a:pt x="68" y="14"/>
                  <a:pt x="67" y="15"/>
                </a:cubicBezTo>
                <a:cubicBezTo>
                  <a:pt x="66" y="17"/>
                  <a:pt x="66" y="19"/>
                  <a:pt x="66" y="21"/>
                </a:cubicBezTo>
                <a:cubicBezTo>
                  <a:pt x="66" y="23"/>
                  <a:pt x="67" y="25"/>
                  <a:pt x="68" y="27"/>
                </a:cubicBezTo>
                <a:cubicBezTo>
                  <a:pt x="68" y="28"/>
                  <a:pt x="69" y="28"/>
                  <a:pt x="69" y="29"/>
                </a:cubicBezTo>
                <a:cubicBezTo>
                  <a:pt x="83" y="29"/>
                  <a:pt x="83" y="29"/>
                  <a:pt x="83" y="29"/>
                </a:cubicBezTo>
                <a:cubicBezTo>
                  <a:pt x="83" y="34"/>
                  <a:pt x="83" y="34"/>
                  <a:pt x="83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2" y="36"/>
                  <a:pt x="72" y="38"/>
                  <a:pt x="72" y="40"/>
                </a:cubicBezTo>
                <a:cubicBezTo>
                  <a:pt x="72" y="40"/>
                  <a:pt x="72" y="41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7" y="42"/>
                  <a:pt x="80" y="43"/>
                  <a:pt x="83" y="44"/>
                </a:cubicBezTo>
                <a:cubicBezTo>
                  <a:pt x="85" y="45"/>
                  <a:pt x="86" y="46"/>
                  <a:pt x="89" y="44"/>
                </a:cubicBezTo>
                <a:cubicBezTo>
                  <a:pt x="96" y="49"/>
                  <a:pt x="96" y="49"/>
                  <a:pt x="96" y="49"/>
                </a:cubicBezTo>
                <a:cubicBezTo>
                  <a:pt x="88" y="56"/>
                  <a:pt x="85" y="54"/>
                  <a:pt x="78" y="52"/>
                </a:cubicBezTo>
                <a:cubicBezTo>
                  <a:pt x="76" y="51"/>
                  <a:pt x="74" y="50"/>
                  <a:pt x="70" y="50"/>
                </a:cubicBezTo>
                <a:cubicBezTo>
                  <a:pt x="69" y="49"/>
                  <a:pt x="67" y="50"/>
                  <a:pt x="65" y="51"/>
                </a:cubicBezTo>
                <a:cubicBezTo>
                  <a:pt x="64" y="52"/>
                  <a:pt x="63" y="53"/>
                  <a:pt x="62" y="53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7" y="46"/>
                  <a:pt x="58" y="45"/>
                </a:cubicBezTo>
                <a:cubicBezTo>
                  <a:pt x="61" y="44"/>
                  <a:pt x="62" y="42"/>
                  <a:pt x="62" y="40"/>
                </a:cubicBezTo>
                <a:cubicBezTo>
                  <a:pt x="62" y="38"/>
                  <a:pt x="61" y="36"/>
                  <a:pt x="60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29"/>
                  <a:pt x="54" y="29"/>
                  <a:pt x="54" y="29"/>
                </a:cubicBezTo>
                <a:close/>
                <a:moveTo>
                  <a:pt x="23" y="10"/>
                </a:moveTo>
                <a:cubicBezTo>
                  <a:pt x="21" y="11"/>
                  <a:pt x="20" y="12"/>
                  <a:pt x="19" y="13"/>
                </a:cubicBezTo>
                <a:cubicBezTo>
                  <a:pt x="18" y="14"/>
                  <a:pt x="18" y="15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3" y="10"/>
                  <a:pt x="23" y="10"/>
                  <a:pt x="23" y="10"/>
                </a:cubicBezTo>
                <a:close/>
                <a:moveTo>
                  <a:pt x="28" y="44"/>
                </a:moveTo>
                <a:cubicBezTo>
                  <a:pt x="30" y="44"/>
                  <a:pt x="32" y="43"/>
                  <a:pt x="33" y="42"/>
                </a:cubicBezTo>
                <a:cubicBezTo>
                  <a:pt x="35" y="41"/>
                  <a:pt x="35" y="39"/>
                  <a:pt x="35" y="38"/>
                </a:cubicBezTo>
                <a:cubicBezTo>
                  <a:pt x="35" y="36"/>
                  <a:pt x="35" y="35"/>
                  <a:pt x="34" y="34"/>
                </a:cubicBezTo>
                <a:cubicBezTo>
                  <a:pt x="33" y="33"/>
                  <a:pt x="31" y="32"/>
                  <a:pt x="28" y="32"/>
                </a:cubicBezTo>
                <a:lnTo>
                  <a:pt x="2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lIns="502993" tIns="251497" rIns="502993" bIns="251497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11278" name="Freeform 80"/>
          <p:cNvSpPr>
            <a:spLocks noEditPoints="1"/>
          </p:cNvSpPr>
          <p:nvPr/>
        </p:nvSpPr>
        <p:spPr>
          <a:xfrm>
            <a:off x="31476950" y="19861213"/>
            <a:ext cx="2000250" cy="2393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6" h="108">
                <a:moveTo>
                  <a:pt x="50" y="74"/>
                </a:moveTo>
                <a:cubicBezTo>
                  <a:pt x="53" y="68"/>
                  <a:pt x="53" y="68"/>
                  <a:pt x="53" y="68"/>
                </a:cubicBezTo>
                <a:cubicBezTo>
                  <a:pt x="60" y="67"/>
                  <a:pt x="60" y="67"/>
                  <a:pt x="60" y="67"/>
                </a:cubicBezTo>
                <a:cubicBezTo>
                  <a:pt x="54" y="63"/>
                  <a:pt x="54" y="63"/>
                  <a:pt x="54" y="63"/>
                </a:cubicBezTo>
                <a:cubicBezTo>
                  <a:pt x="56" y="55"/>
                  <a:pt x="56" y="55"/>
                  <a:pt x="56" y="55"/>
                </a:cubicBezTo>
                <a:cubicBezTo>
                  <a:pt x="50" y="59"/>
                  <a:pt x="50" y="59"/>
                  <a:pt x="50" y="59"/>
                </a:cubicBezTo>
                <a:cubicBezTo>
                  <a:pt x="43" y="55"/>
                  <a:pt x="43" y="55"/>
                  <a:pt x="43" y="55"/>
                </a:cubicBezTo>
                <a:cubicBezTo>
                  <a:pt x="45" y="62"/>
                  <a:pt x="45" y="62"/>
                  <a:pt x="45" y="62"/>
                </a:cubicBezTo>
                <a:cubicBezTo>
                  <a:pt x="39" y="67"/>
                  <a:pt x="39" y="67"/>
                  <a:pt x="39" y="67"/>
                </a:cubicBezTo>
                <a:cubicBezTo>
                  <a:pt x="47" y="68"/>
                  <a:pt x="47" y="68"/>
                  <a:pt x="47" y="68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25" y="34"/>
                </a:moveTo>
                <a:cubicBezTo>
                  <a:pt x="23" y="30"/>
                  <a:pt x="22" y="27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0"/>
                  <a:pt x="15" y="17"/>
                  <a:pt x="11" y="14"/>
                </a:cubicBezTo>
                <a:cubicBezTo>
                  <a:pt x="8" y="11"/>
                  <a:pt x="8" y="11"/>
                  <a:pt x="8" y="11"/>
                </a:cubicBezTo>
                <a:cubicBezTo>
                  <a:pt x="12" y="10"/>
                  <a:pt x="12" y="10"/>
                  <a:pt x="12" y="10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7"/>
                  <a:pt x="40" y="10"/>
                  <a:pt x="41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0"/>
                  <a:pt x="44" y="8"/>
                  <a:pt x="47" y="5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6"/>
                  <a:pt x="58" y="5"/>
                  <a:pt x="59" y="4"/>
                </a:cubicBezTo>
                <a:cubicBezTo>
                  <a:pt x="60" y="2"/>
                  <a:pt x="61" y="1"/>
                  <a:pt x="6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0"/>
                  <a:pt x="89" y="10"/>
                  <a:pt x="89" y="10"/>
                </a:cubicBezTo>
                <a:cubicBezTo>
                  <a:pt x="86" y="12"/>
                  <a:pt x="86" y="12"/>
                  <a:pt x="86" y="12"/>
                </a:cubicBezTo>
                <a:cubicBezTo>
                  <a:pt x="83" y="15"/>
                  <a:pt x="80" y="19"/>
                  <a:pt x="77" y="22"/>
                </a:cubicBezTo>
                <a:cubicBezTo>
                  <a:pt x="74" y="26"/>
                  <a:pt x="72" y="30"/>
                  <a:pt x="70" y="34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28"/>
                  <a:pt x="70" y="23"/>
                  <a:pt x="73" y="19"/>
                </a:cubicBezTo>
                <a:cubicBezTo>
                  <a:pt x="75" y="17"/>
                  <a:pt x="78" y="14"/>
                  <a:pt x="80" y="11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6"/>
                  <a:pt x="63" y="6"/>
                  <a:pt x="63" y="7"/>
                </a:cubicBezTo>
                <a:cubicBezTo>
                  <a:pt x="63" y="7"/>
                  <a:pt x="62" y="8"/>
                  <a:pt x="62" y="8"/>
                </a:cubicBezTo>
                <a:cubicBezTo>
                  <a:pt x="67" y="10"/>
                  <a:pt x="67" y="10"/>
                  <a:pt x="67" y="10"/>
                </a:cubicBezTo>
                <a:cubicBezTo>
                  <a:pt x="71" y="11"/>
                  <a:pt x="71" y="11"/>
                  <a:pt x="71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7"/>
                  <a:pt x="64" y="20"/>
                  <a:pt x="62" y="23"/>
                </a:cubicBezTo>
                <a:cubicBezTo>
                  <a:pt x="60" y="26"/>
                  <a:pt x="59" y="30"/>
                  <a:pt x="58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29"/>
                  <a:pt x="56" y="24"/>
                  <a:pt x="58" y="21"/>
                </a:cubicBezTo>
                <a:cubicBezTo>
                  <a:pt x="59" y="18"/>
                  <a:pt x="61" y="16"/>
                  <a:pt x="62" y="14"/>
                </a:cubicBezTo>
                <a:cubicBezTo>
                  <a:pt x="49" y="9"/>
                  <a:pt x="49" y="9"/>
                  <a:pt x="49" y="9"/>
                </a:cubicBezTo>
                <a:cubicBezTo>
                  <a:pt x="48" y="11"/>
                  <a:pt x="47" y="13"/>
                  <a:pt x="46" y="15"/>
                </a:cubicBezTo>
                <a:cubicBezTo>
                  <a:pt x="45" y="17"/>
                  <a:pt x="44" y="19"/>
                  <a:pt x="44" y="21"/>
                </a:cubicBezTo>
                <a:cubicBezTo>
                  <a:pt x="45" y="25"/>
                  <a:pt x="45" y="29"/>
                  <a:pt x="45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0" y="29"/>
                  <a:pt x="40" y="25"/>
                  <a:pt x="39" y="20"/>
                </a:cubicBezTo>
                <a:cubicBezTo>
                  <a:pt x="38" y="16"/>
                  <a:pt x="36" y="12"/>
                  <a:pt x="34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0" y="16"/>
                  <a:pt x="22" y="18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25"/>
                  <a:pt x="28" y="28"/>
                  <a:pt x="29" y="32"/>
                </a:cubicBezTo>
                <a:cubicBezTo>
                  <a:pt x="25" y="34"/>
                  <a:pt x="25" y="34"/>
                  <a:pt x="25" y="34"/>
                </a:cubicBezTo>
                <a:close/>
                <a:moveTo>
                  <a:pt x="81" y="24"/>
                </a:moveTo>
                <a:cubicBezTo>
                  <a:pt x="90" y="27"/>
                  <a:pt x="95" y="30"/>
                  <a:pt x="95" y="35"/>
                </a:cubicBezTo>
                <a:cubicBezTo>
                  <a:pt x="95" y="36"/>
                  <a:pt x="95" y="37"/>
                  <a:pt x="95" y="38"/>
                </a:cubicBezTo>
                <a:cubicBezTo>
                  <a:pt x="96" y="45"/>
                  <a:pt x="96" y="45"/>
                  <a:pt x="96" y="45"/>
                </a:cubicBezTo>
                <a:cubicBezTo>
                  <a:pt x="78" y="52"/>
                  <a:pt x="78" y="52"/>
                  <a:pt x="78" y="52"/>
                </a:cubicBezTo>
                <a:cubicBezTo>
                  <a:pt x="78" y="53"/>
                  <a:pt x="79" y="55"/>
                  <a:pt x="79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69" y="55"/>
                  <a:pt x="69" y="55"/>
                  <a:pt x="69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65" y="67"/>
                  <a:pt x="65" y="67"/>
                  <a:pt x="65" y="67"/>
                </a:cubicBezTo>
                <a:cubicBezTo>
                  <a:pt x="72" y="68"/>
                  <a:pt x="72" y="68"/>
                  <a:pt x="72" y="68"/>
                </a:cubicBezTo>
                <a:cubicBezTo>
                  <a:pt x="75" y="74"/>
                  <a:pt x="75" y="74"/>
                  <a:pt x="75" y="74"/>
                </a:cubicBezTo>
                <a:cubicBezTo>
                  <a:pt x="78" y="68"/>
                  <a:pt x="78" y="68"/>
                  <a:pt x="78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8" y="98"/>
                  <a:pt x="88" y="98"/>
                  <a:pt x="88" y="98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77" y="105"/>
                  <a:pt x="63" y="108"/>
                  <a:pt x="49" y="108"/>
                </a:cubicBezTo>
                <a:cubicBezTo>
                  <a:pt x="36" y="108"/>
                  <a:pt x="22" y="105"/>
                  <a:pt x="13" y="100"/>
                </a:cubicBezTo>
                <a:cubicBezTo>
                  <a:pt x="10" y="98"/>
                  <a:pt x="10" y="98"/>
                  <a:pt x="10" y="98"/>
                </a:cubicBezTo>
                <a:cubicBezTo>
                  <a:pt x="19" y="68"/>
                  <a:pt x="19" y="68"/>
                  <a:pt x="19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3" y="74"/>
                  <a:pt x="23" y="74"/>
                  <a:pt x="23" y="74"/>
                </a:cubicBezTo>
                <a:cubicBezTo>
                  <a:pt x="26" y="68"/>
                  <a:pt x="26" y="68"/>
                  <a:pt x="26" y="68"/>
                </a:cubicBezTo>
                <a:cubicBezTo>
                  <a:pt x="33" y="67"/>
                  <a:pt x="33" y="67"/>
                  <a:pt x="33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30" y="55"/>
                  <a:pt x="30" y="55"/>
                  <a:pt x="30" y="55"/>
                </a:cubicBezTo>
                <a:cubicBezTo>
                  <a:pt x="24" y="59"/>
                  <a:pt x="24" y="59"/>
                  <a:pt x="24" y="59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5"/>
                  <a:pt x="20" y="53"/>
                  <a:pt x="20" y="51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7"/>
                  <a:pt x="1" y="36"/>
                  <a:pt x="1" y="35"/>
                </a:cubicBezTo>
                <a:cubicBezTo>
                  <a:pt x="1" y="30"/>
                  <a:pt x="7" y="27"/>
                  <a:pt x="16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6" y="32"/>
                  <a:pt x="13" y="33"/>
                  <a:pt x="13" y="33"/>
                </a:cubicBezTo>
                <a:cubicBezTo>
                  <a:pt x="13" y="33"/>
                  <a:pt x="17" y="34"/>
                  <a:pt x="22" y="35"/>
                </a:cubicBezTo>
                <a:cubicBezTo>
                  <a:pt x="29" y="37"/>
                  <a:pt x="37" y="38"/>
                  <a:pt x="48" y="38"/>
                </a:cubicBezTo>
                <a:cubicBezTo>
                  <a:pt x="60" y="38"/>
                  <a:pt x="67" y="37"/>
                  <a:pt x="74" y="35"/>
                </a:cubicBezTo>
                <a:cubicBezTo>
                  <a:pt x="80" y="34"/>
                  <a:pt x="83" y="33"/>
                  <a:pt x="83" y="33"/>
                </a:cubicBezTo>
                <a:cubicBezTo>
                  <a:pt x="83" y="33"/>
                  <a:pt x="80" y="32"/>
                  <a:pt x="76" y="31"/>
                </a:cubicBezTo>
                <a:cubicBezTo>
                  <a:pt x="81" y="24"/>
                  <a:pt x="81" y="24"/>
                  <a:pt x="81" y="24"/>
                </a:cubicBezTo>
                <a:close/>
                <a:moveTo>
                  <a:pt x="26" y="78"/>
                </a:moveTo>
                <a:cubicBezTo>
                  <a:pt x="22" y="93"/>
                  <a:pt x="22" y="93"/>
                  <a:pt x="22" y="93"/>
                </a:cubicBezTo>
                <a:cubicBezTo>
                  <a:pt x="25" y="94"/>
                  <a:pt x="29" y="96"/>
                  <a:pt x="33" y="96"/>
                </a:cubicBezTo>
                <a:cubicBezTo>
                  <a:pt x="37" y="79"/>
                  <a:pt x="37" y="79"/>
                  <a:pt x="37" y="79"/>
                </a:cubicBezTo>
                <a:cubicBezTo>
                  <a:pt x="33" y="78"/>
                  <a:pt x="29" y="78"/>
                  <a:pt x="26" y="78"/>
                </a:cubicBezTo>
                <a:close/>
                <a:moveTo>
                  <a:pt x="43" y="98"/>
                </a:moveTo>
                <a:cubicBezTo>
                  <a:pt x="45" y="98"/>
                  <a:pt x="47" y="98"/>
                  <a:pt x="49" y="98"/>
                </a:cubicBezTo>
                <a:cubicBezTo>
                  <a:pt x="52" y="98"/>
                  <a:pt x="55" y="98"/>
                  <a:pt x="58" y="98"/>
                </a:cubicBezTo>
                <a:cubicBezTo>
                  <a:pt x="55" y="79"/>
                  <a:pt x="55" y="79"/>
                  <a:pt x="55" y="79"/>
                </a:cubicBezTo>
                <a:cubicBezTo>
                  <a:pt x="52" y="79"/>
                  <a:pt x="49" y="79"/>
                  <a:pt x="46" y="7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68" y="96"/>
                </a:moveTo>
                <a:cubicBezTo>
                  <a:pt x="71" y="95"/>
                  <a:pt x="74" y="94"/>
                  <a:pt x="77" y="93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8"/>
                  <a:pt x="67" y="78"/>
                  <a:pt x="64" y="78"/>
                </a:cubicBezTo>
                <a:lnTo>
                  <a:pt x="68" y="96"/>
                </a:lnTo>
                <a:close/>
              </a:path>
            </a:pathLst>
          </a:custGeom>
          <a:solidFill>
            <a:srgbClr val="26262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TextBox 3"/>
          <p:cNvSpPr txBox="1"/>
          <p:nvPr/>
        </p:nvSpPr>
        <p:spPr>
          <a:xfrm>
            <a:off x="33862963" y="7589838"/>
            <a:ext cx="13069887" cy="5588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罗列出项目的主要盈利手段（靠什么赚钱），如果盈利模式有时间上的安排也应展示出来，并重点讲解其中一个或两个主要的盈利手段；</a:t>
            </a:r>
          </a:p>
        </p:txBody>
      </p:sp>
      <p:sp>
        <p:nvSpPr>
          <p:cNvPr id="11280" name="TextBox 52"/>
          <p:cNvSpPr txBox="1"/>
          <p:nvPr/>
        </p:nvSpPr>
        <p:spPr>
          <a:xfrm>
            <a:off x="35042475" y="16644938"/>
            <a:ext cx="14257338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在罗列的盈利手段中，需要阐明盈利主要来源于哪些用户，谁是付费用户，这些用户的购买力、付费意愿如何、通过什么方式付费；</a:t>
            </a:r>
          </a:p>
        </p:txBody>
      </p:sp>
      <p:sp>
        <p:nvSpPr>
          <p:cNvPr id="11281" name="TextBox 53"/>
          <p:cNvSpPr txBox="1"/>
          <p:nvPr/>
        </p:nvSpPr>
        <p:spPr>
          <a:xfrm>
            <a:off x="671513" y="18794413"/>
            <a:ext cx="13068300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基于用户的定位、产品服务、盈利手段，企业应简要说明未来的利润可以做多大，想象空间有多大；（与市场空间要区分）</a:t>
            </a:r>
          </a:p>
        </p:txBody>
      </p:sp>
      <p:sp>
        <p:nvSpPr>
          <p:cNvPr id="11282" name="TextBox 54"/>
          <p:cNvSpPr txBox="1"/>
          <p:nvPr/>
        </p:nvSpPr>
        <p:spPr>
          <a:xfrm>
            <a:off x="966788" y="6224588"/>
            <a:ext cx="15468600" cy="5588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盈利模式对于初创企业来说是一个变动、探索的过程，对于早期项目，投资人并不会立马要求企业盈利，但早期企业应说明企业未来盈利的可能性，表明企业能盈利，能做大；</a:t>
            </a:r>
          </a:p>
        </p:txBody>
      </p:sp>
      <p:pic>
        <p:nvPicPr>
          <p:cNvPr id="11283" name="Picture 2"/>
          <p:cNvPicPr/>
          <p:nvPr/>
        </p:nvPicPr>
        <p:blipFill>
          <a:blip r:embed="rId3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" name="菱形 66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1285" name="组合 67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69" name="菱形 68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87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290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78" name="直接连接符 77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293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76" name="直接连接符 75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296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1299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菱形 13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2290" name="组合 14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16" name="菱形 15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292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295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26" name="直接连接符 25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298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24" name="直接连接符 23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301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2304" name="矩形 29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产品介绍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营销推广</a:t>
            </a:r>
          </a:p>
        </p:txBody>
      </p:sp>
      <p:cxnSp>
        <p:nvCxnSpPr>
          <p:cNvPr id="35" name="Straight Connector 60"/>
          <p:cNvCxnSpPr/>
          <p:nvPr/>
        </p:nvCxnSpPr>
        <p:spPr>
          <a:xfrm flipV="1">
            <a:off x="12619038" y="12330113"/>
            <a:ext cx="0" cy="3006725"/>
          </a:xfrm>
          <a:prstGeom prst="line">
            <a:avLst/>
          </a:prstGeom>
          <a:ln w="76200">
            <a:solidFill>
              <a:srgbClr val="FF881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6" name="Freeform 21"/>
          <p:cNvSpPr/>
          <p:nvPr/>
        </p:nvSpPr>
        <p:spPr>
          <a:xfrm>
            <a:off x="4803775" y="8232775"/>
            <a:ext cx="34223325" cy="12520613"/>
          </a:xfrm>
          <a:custGeom>
            <a:avLst/>
            <a:gdLst/>
            <a:ahLst/>
            <a:cxnLst>
              <a:cxn ang="0">
                <a:pos x="0" y="10385259"/>
              </a:cxn>
              <a:cxn ang="0">
                <a:pos x="7987279" y="6551448"/>
              </a:cxn>
              <a:cxn ang="0">
                <a:pos x="14909587" y="8735264"/>
              </a:cxn>
              <a:cxn ang="0">
                <a:pos x="21444634" y="3882339"/>
              </a:cxn>
              <a:cxn ang="0">
                <a:pos x="28015986" y="5811377"/>
              </a:cxn>
              <a:cxn ang="0">
                <a:pos x="34224281" y="0"/>
              </a:cxn>
            </a:cxnLst>
            <a:rect l="0" t="0" r="0" b="0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 cmpd="sng">
            <a:solidFill>
              <a:srgbClr val="C000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307" name="组合 36"/>
          <p:cNvGrpSpPr/>
          <p:nvPr/>
        </p:nvGrpSpPr>
        <p:grpSpPr>
          <a:xfrm>
            <a:off x="38833425" y="6197600"/>
            <a:ext cx="4598988" cy="2762250"/>
            <a:chOff x="9654540" y="1768263"/>
            <a:chExt cx="1316691" cy="790008"/>
          </a:xfrm>
        </p:grpSpPr>
        <p:sp>
          <p:nvSpPr>
            <p:cNvPr id="12308" name="Freeform 22"/>
            <p:cNvSpPr/>
            <p:nvPr/>
          </p:nvSpPr>
          <p:spPr>
            <a:xfrm>
              <a:off x="10008729" y="2202926"/>
              <a:ext cx="406602" cy="355345"/>
            </a:xfrm>
            <a:custGeom>
              <a:avLst/>
              <a:gdLst/>
              <a:ahLst/>
              <a:cxnLst>
                <a:cxn ang="0">
                  <a:pos x="406602" y="17194"/>
                </a:cxn>
                <a:cxn ang="0">
                  <a:pos x="0" y="355345"/>
                </a:cxn>
                <a:cxn ang="0">
                  <a:pos x="80175" y="0"/>
                </a:cxn>
                <a:cxn ang="0">
                  <a:pos x="406602" y="17194"/>
                </a:cxn>
              </a:cxnLst>
              <a:rect l="0" t="0" r="0" b="0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Freeform 23"/>
            <p:cNvSpPr/>
            <p:nvPr/>
          </p:nvSpPr>
          <p:spPr>
            <a:xfrm>
              <a:off x="9654540" y="1768263"/>
              <a:ext cx="1316691" cy="680550"/>
            </a:xfrm>
            <a:custGeom>
              <a:avLst/>
              <a:gdLst/>
              <a:ahLst/>
              <a:cxnLst>
                <a:cxn ang="0">
                  <a:pos x="1316691" y="0"/>
                </a:cxn>
                <a:cxn ang="0">
                  <a:pos x="0" y="148691"/>
                </a:cxn>
                <a:cxn ang="0">
                  <a:pos x="801464" y="680550"/>
                </a:cxn>
                <a:cxn ang="0">
                  <a:pos x="1316691" y="0"/>
                </a:cxn>
              </a:cxnLst>
              <a:rect l="0" t="0" r="0" b="0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1B559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Freeform 24"/>
            <p:cNvSpPr/>
            <p:nvPr/>
          </p:nvSpPr>
          <p:spPr>
            <a:xfrm>
              <a:off x="9940432" y="1814268"/>
              <a:ext cx="933913" cy="744003"/>
            </a:xfrm>
            <a:custGeom>
              <a:avLst/>
              <a:gdLst/>
              <a:ahLst/>
              <a:cxnLst>
                <a:cxn ang="0">
                  <a:pos x="933913" y="0"/>
                </a:cxn>
                <a:cxn ang="0">
                  <a:pos x="0" y="297601"/>
                </a:cxn>
                <a:cxn ang="0">
                  <a:pos x="68754" y="744003"/>
                </a:cxn>
                <a:cxn ang="0">
                  <a:pos x="148967" y="389170"/>
                </a:cxn>
                <a:cxn ang="0">
                  <a:pos x="933913" y="0"/>
                </a:cxn>
              </a:cxnLst>
              <a:rect l="0" t="0" r="0" b="0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881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1" name="TextBox 40"/>
          <p:cNvSpPr txBox="1"/>
          <p:nvPr/>
        </p:nvSpPr>
        <p:spPr>
          <a:xfrm>
            <a:off x="6534150" y="8326438"/>
            <a:ext cx="13069888" cy="3556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营销对象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打算在哪些城市推广，针对哪些群体，客户群层级如何划分；</a:t>
            </a:r>
          </a:p>
        </p:txBody>
      </p:sp>
      <p:cxnSp>
        <p:nvCxnSpPr>
          <p:cNvPr id="42" name="Straight Connector 56"/>
          <p:cNvCxnSpPr/>
          <p:nvPr/>
        </p:nvCxnSpPr>
        <p:spPr>
          <a:xfrm>
            <a:off x="19604038" y="16524288"/>
            <a:ext cx="0" cy="3001963"/>
          </a:xfrm>
          <a:prstGeom prst="line">
            <a:avLst/>
          </a:prstGeom>
          <a:ln w="76200">
            <a:solidFill>
              <a:srgbClr val="00CC6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57"/>
          <p:cNvCxnSpPr/>
          <p:nvPr/>
        </p:nvCxnSpPr>
        <p:spPr>
          <a:xfrm flipV="1">
            <a:off x="26338213" y="9958388"/>
            <a:ext cx="0" cy="3000375"/>
          </a:xfrm>
          <a:prstGeom prst="line">
            <a:avLst/>
          </a:prstGeom>
          <a:ln w="7620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56"/>
          <p:cNvCxnSpPr/>
          <p:nvPr/>
        </p:nvCxnSpPr>
        <p:spPr>
          <a:xfrm>
            <a:off x="32675513" y="13127038"/>
            <a:ext cx="0" cy="3001963"/>
          </a:xfrm>
          <a:prstGeom prst="line">
            <a:avLst/>
          </a:prstGeom>
          <a:ln w="76200">
            <a:solidFill>
              <a:srgbClr val="1B559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5" name="TextBox 5"/>
          <p:cNvSpPr txBox="1"/>
          <p:nvPr/>
        </p:nvSpPr>
        <p:spPr>
          <a:xfrm>
            <a:off x="13266738" y="19297650"/>
            <a:ext cx="13069887" cy="5588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推广渠道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通过哪些合作伙伴、渠道、媒体、平台推广，与合作方的合作方案，与上下游的合作方式，主要的利润分成等等；</a:t>
            </a:r>
          </a:p>
        </p:txBody>
      </p:sp>
      <p:sp>
        <p:nvSpPr>
          <p:cNvPr id="12316" name="TextBox 6"/>
          <p:cNvSpPr txBox="1"/>
          <p:nvPr/>
        </p:nvSpPr>
        <p:spPr>
          <a:xfrm>
            <a:off x="28171775" y="16524288"/>
            <a:ext cx="13069888" cy="5588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条件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需要什么样的人员配比，预计花费的资金、成本，预计使用多少时间做到多少的用户量，销售多少产品；</a:t>
            </a:r>
          </a:p>
        </p:txBody>
      </p:sp>
      <p:sp>
        <p:nvSpPr>
          <p:cNvPr id="12317" name="TextBox 7"/>
          <p:cNvSpPr txBox="1"/>
          <p:nvPr/>
        </p:nvSpPr>
        <p:spPr>
          <a:xfrm>
            <a:off x="21915438" y="5949950"/>
            <a:ext cx="13069887" cy="3556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策略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采取什么样的推广策略和竞争策略，如何获取用户、留住用户；</a:t>
            </a:r>
          </a:p>
        </p:txBody>
      </p:sp>
      <p:sp>
        <p:nvSpPr>
          <p:cNvPr id="9" name="椭圆 8"/>
          <p:cNvSpPr/>
          <p:nvPr/>
        </p:nvSpPr>
        <p:spPr>
          <a:xfrm>
            <a:off x="11483975" y="13750925"/>
            <a:ext cx="2178050" cy="2179638"/>
          </a:xfrm>
          <a:prstGeom prst="ellipse">
            <a:avLst/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5" name="椭圆 44"/>
          <p:cNvSpPr/>
          <p:nvPr/>
        </p:nvSpPr>
        <p:spPr>
          <a:xfrm>
            <a:off x="18515013" y="15994063"/>
            <a:ext cx="2178050" cy="2178050"/>
          </a:xfrm>
          <a:prstGeom prst="ellipse">
            <a:avLst/>
          </a:prstGeom>
          <a:solidFill>
            <a:srgbClr val="00CC66"/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6" name="椭圆 45"/>
          <p:cNvSpPr/>
          <p:nvPr/>
        </p:nvSpPr>
        <p:spPr>
          <a:xfrm>
            <a:off x="25247600" y="11239500"/>
            <a:ext cx="2178050" cy="2179638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7" name="椭圆 46"/>
          <p:cNvSpPr/>
          <p:nvPr/>
        </p:nvSpPr>
        <p:spPr>
          <a:xfrm>
            <a:off x="31586488" y="12742863"/>
            <a:ext cx="2178050" cy="2179638"/>
          </a:xfrm>
          <a:prstGeom prst="ellipse">
            <a:avLst/>
          </a:prstGeom>
          <a:solidFill>
            <a:srgbClr val="1B559F"/>
          </a:solidFill>
          <a:ln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2322" name="文本框 25"/>
          <p:cNvSpPr txBox="1"/>
          <p:nvPr/>
        </p:nvSpPr>
        <p:spPr>
          <a:xfrm>
            <a:off x="1620838" y="839788"/>
            <a:ext cx="4086225" cy="2370137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323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菱形 50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2325" name="组合 51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53" name="菱形 52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327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64" name="直接连接符 63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330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333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60" name="直接连接符 59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336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2339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30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产品介绍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核心价值</a:t>
            </a:r>
          </a:p>
        </p:txBody>
      </p:sp>
      <p:sp>
        <p:nvSpPr>
          <p:cNvPr id="13314" name="TextBox 6"/>
          <p:cNvSpPr txBox="1"/>
          <p:nvPr/>
        </p:nvSpPr>
        <p:spPr>
          <a:xfrm>
            <a:off x="35858450" y="5602288"/>
            <a:ext cx="13168313" cy="6942137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88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核心技术</a:t>
            </a:r>
            <a:endParaRPr lang="en-US" altLang="zh-CN" sz="88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对于技术见长的企业，应将技术优势作为核心竞争力的重要讲解模块；注意讲解的内容应通熟易懂，不要使用专业术语晦涩难懂；同时可将技术优势转化为时间优势，以时间来表述，例如此技术领先市场</a:t>
            </a:r>
            <a:r>
              <a:rPr lang="en-US" altLang="zh-CN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年；</a:t>
            </a:r>
          </a:p>
        </p:txBody>
      </p:sp>
      <p:sp>
        <p:nvSpPr>
          <p:cNvPr id="13315" name="TextBox 7"/>
          <p:cNvSpPr txBox="1"/>
          <p:nvPr/>
        </p:nvSpPr>
        <p:spPr>
          <a:xfrm>
            <a:off x="1379538" y="5602288"/>
            <a:ext cx="13174662" cy="6942137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88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差异化</a:t>
            </a:r>
            <a:endParaRPr lang="en-US" altLang="zh-CN" sz="88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近年来国内商业环境的竞争压力愈发凸显，新的创意会在极短的时间里被接连复制，同质化越来越严重，因此，企业在融资的时候应突出自身的差异化，包括定位的差异，用户的差异，产品服务的差异等；</a:t>
            </a:r>
          </a:p>
        </p:txBody>
      </p:sp>
      <p:sp>
        <p:nvSpPr>
          <p:cNvPr id="13316" name="TextBox 8"/>
          <p:cNvSpPr txBox="1"/>
          <p:nvPr/>
        </p:nvSpPr>
        <p:spPr>
          <a:xfrm>
            <a:off x="1281113" y="15128875"/>
            <a:ext cx="13173075" cy="7788275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88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供应链价值</a:t>
            </a:r>
            <a:endParaRPr lang="en-US" altLang="zh-CN" sz="88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企业在供应链的价值往往会决定企业未来毛利，谈判能力以及话语权。企业可结合五力竞争分析谈谈自身在产业链中的地位，即从供应商的议价能力、购买者的议价能力、新进入者的威胁、替代品威胁、同业竞争者的竞争程度五个方面；</a:t>
            </a:r>
          </a:p>
        </p:txBody>
      </p:sp>
      <p:grpSp>
        <p:nvGrpSpPr>
          <p:cNvPr id="13317" name="组合 4"/>
          <p:cNvGrpSpPr/>
          <p:nvPr/>
        </p:nvGrpSpPr>
        <p:grpSpPr>
          <a:xfrm>
            <a:off x="14249400" y="6621463"/>
            <a:ext cx="21594763" cy="14830425"/>
            <a:chOff x="2123728" y="1233432"/>
            <a:chExt cx="3925820" cy="2695748"/>
          </a:xfrm>
        </p:grpSpPr>
        <p:sp>
          <p:nvSpPr>
            <p:cNvPr id="13318" name="Freeform 8"/>
            <p:cNvSpPr/>
            <p:nvPr/>
          </p:nvSpPr>
          <p:spPr>
            <a:xfrm>
              <a:off x="4941707" y="1433837"/>
              <a:ext cx="1087540" cy="1366813"/>
            </a:xfrm>
            <a:custGeom>
              <a:avLst/>
              <a:gdLst/>
              <a:ahLst/>
              <a:cxnLst>
                <a:cxn ang="0">
                  <a:pos x="523489" y="0"/>
                </a:cxn>
                <a:cxn ang="0">
                  <a:pos x="0" y="1366813"/>
                </a:cxn>
                <a:cxn ang="0">
                  <a:pos x="1087540" y="1366813"/>
                </a:cxn>
                <a:cxn ang="0">
                  <a:pos x="523489" y="0"/>
                </a:cxn>
              </a:cxnLst>
              <a:rect l="0" t="0" r="0" b="0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bg1"/>
            </a:solidFill>
            <a:ln w="4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319" name="组合 3"/>
            <p:cNvGrpSpPr/>
            <p:nvPr/>
          </p:nvGrpSpPr>
          <p:grpSpPr>
            <a:xfrm>
              <a:off x="2123728" y="1233432"/>
              <a:ext cx="3925820" cy="2695748"/>
              <a:chOff x="2123728" y="1233432"/>
              <a:chExt cx="3925820" cy="2695748"/>
            </a:xfrm>
          </p:grpSpPr>
          <p:sp>
            <p:nvSpPr>
              <p:cNvPr id="13320" name="Line 6"/>
              <p:cNvSpPr/>
              <p:nvPr/>
            </p:nvSpPr>
            <p:spPr>
              <a:xfrm flipV="1">
                <a:off x="2665172" y="1419622"/>
                <a:ext cx="2794773" cy="648000"/>
              </a:xfrm>
              <a:prstGeom prst="line">
                <a:avLst/>
              </a:prstGeom>
              <a:ln w="57150" cap="rnd" cmpd="sng">
                <a:solidFill>
                  <a:srgbClr val="808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121920" tIns="60960" rIns="121920" bIns="60960" anchor="t" anchorCtr="0"/>
              <a:lstStyle/>
              <a:p>
                <a:pPr defTabSz="5029200"/>
                <a:endParaRPr lang="en-US" altLang="zh-CN" sz="13200">
                  <a:solidFill>
                    <a:srgbClr val="000000"/>
                  </a:solidFill>
                  <a:latin typeface="Arial" panose="02080604020202020204" pitchFamily="34" charset="0"/>
                  <a:ea typeface="微软雅黑" panose="020B0503020204020204" pitchFamily="34" charset="-122"/>
                  <a:sym typeface="Arial" panose="02080604020202020204" pitchFamily="34" charset="0"/>
                </a:endParaRPr>
              </a:p>
            </p:txBody>
          </p:sp>
          <p:sp>
            <p:nvSpPr>
              <p:cNvPr id="13321" name="Freeform 7"/>
              <p:cNvSpPr/>
              <p:nvPr/>
            </p:nvSpPr>
            <p:spPr>
              <a:xfrm>
                <a:off x="2132428" y="2067622"/>
                <a:ext cx="1087540" cy="1365762"/>
              </a:xfrm>
              <a:custGeom>
                <a:avLst/>
                <a:gdLst/>
                <a:ahLst/>
                <a:cxnLst>
                  <a:cxn ang="0">
                    <a:pos x="526024" y="0"/>
                  </a:cxn>
                  <a:cxn ang="0">
                    <a:pos x="0" y="1365762"/>
                  </a:cxn>
                  <a:cxn ang="0">
                    <a:pos x="1087540" y="1365762"/>
                  </a:cxn>
                  <a:cxn ang="0">
                    <a:pos x="526024" y="0"/>
                  </a:cxn>
                </a:cxnLst>
                <a:rect l="0" t="0" r="0" b="0"/>
                <a:pathLst>
                  <a:path w="858" h="990">
                    <a:moveTo>
                      <a:pt x="415" y="0"/>
                    </a:moveTo>
                    <a:lnTo>
                      <a:pt x="0" y="990"/>
                    </a:lnTo>
                    <a:lnTo>
                      <a:pt x="858" y="990"/>
                    </a:lnTo>
                    <a:lnTo>
                      <a:pt x="415" y="0"/>
                    </a:lnTo>
                    <a:close/>
                  </a:path>
                </a:pathLst>
              </a:custGeom>
              <a:noFill/>
              <a:ln w="4" cap="flat" cmpd="sng">
                <a:solidFill>
                  <a:srgbClr val="7F7F7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2" name="Freeform 10"/>
              <p:cNvSpPr/>
              <p:nvPr/>
            </p:nvSpPr>
            <p:spPr>
              <a:xfrm>
                <a:off x="4932040" y="2804859"/>
                <a:ext cx="1117508" cy="198867"/>
              </a:xfrm>
              <a:custGeom>
                <a:avLst/>
                <a:gdLst/>
                <a:ahLst/>
                <a:cxnLst>
                  <a:cxn ang="0">
                    <a:pos x="0" y="5002"/>
                  </a:cxn>
                  <a:cxn ang="0">
                    <a:pos x="29892" y="75044"/>
                  </a:cxn>
                  <a:cxn ang="0">
                    <a:pos x="172454" y="145085"/>
                  </a:cxn>
                  <a:cxn ang="0">
                    <a:pos x="178203" y="198867"/>
                  </a:cxn>
                  <a:cxn ang="0">
                    <a:pos x="943903" y="188861"/>
                  </a:cxn>
                  <a:cxn ang="0">
                    <a:pos x="943903" y="140082"/>
                  </a:cxn>
                  <a:cxn ang="0">
                    <a:pos x="1087615" y="86300"/>
                  </a:cxn>
                  <a:cxn ang="0">
                    <a:pos x="1117508" y="0"/>
                  </a:cxn>
                  <a:cxn ang="0">
                    <a:pos x="0" y="5002"/>
                  </a:cxn>
                </a:cxnLst>
                <a:rect l="0" t="0" r="0" b="0"/>
                <a:pathLst>
                  <a:path w="972" h="159">
                    <a:moveTo>
                      <a:pt x="0" y="4"/>
                    </a:moveTo>
                    <a:cubicBezTo>
                      <a:pt x="0" y="4"/>
                      <a:pt x="3" y="42"/>
                      <a:pt x="26" y="60"/>
                    </a:cubicBezTo>
                    <a:cubicBezTo>
                      <a:pt x="49" y="79"/>
                      <a:pt x="150" y="116"/>
                      <a:pt x="150" y="116"/>
                    </a:cubicBezTo>
                    <a:cubicBezTo>
                      <a:pt x="155" y="159"/>
                      <a:pt x="155" y="159"/>
                      <a:pt x="155" y="159"/>
                    </a:cubicBezTo>
                    <a:cubicBezTo>
                      <a:pt x="821" y="151"/>
                      <a:pt x="821" y="151"/>
                      <a:pt x="821" y="151"/>
                    </a:cubicBezTo>
                    <a:cubicBezTo>
                      <a:pt x="821" y="112"/>
                      <a:pt x="821" y="112"/>
                      <a:pt x="821" y="112"/>
                    </a:cubicBezTo>
                    <a:cubicBezTo>
                      <a:pt x="821" y="112"/>
                      <a:pt x="923" y="88"/>
                      <a:pt x="946" y="69"/>
                    </a:cubicBezTo>
                    <a:cubicBezTo>
                      <a:pt x="969" y="50"/>
                      <a:pt x="972" y="0"/>
                      <a:pt x="97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8814"/>
              </a:solidFill>
              <a:ln w="4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3" name="Freeform 11"/>
              <p:cNvSpPr/>
              <p:nvPr/>
            </p:nvSpPr>
            <p:spPr>
              <a:xfrm>
                <a:off x="2123728" y="3438644"/>
                <a:ext cx="1117508" cy="198867"/>
              </a:xfrm>
              <a:custGeom>
                <a:avLst/>
                <a:gdLst/>
                <a:ahLst/>
                <a:cxnLst>
                  <a:cxn ang="0">
                    <a:pos x="0" y="5002"/>
                  </a:cxn>
                  <a:cxn ang="0">
                    <a:pos x="29892" y="75044"/>
                  </a:cxn>
                  <a:cxn ang="0">
                    <a:pos x="173604" y="145085"/>
                  </a:cxn>
                  <a:cxn ang="0">
                    <a:pos x="178203" y="198867"/>
                  </a:cxn>
                  <a:cxn ang="0">
                    <a:pos x="945053" y="187610"/>
                  </a:cxn>
                  <a:cxn ang="0">
                    <a:pos x="945053" y="140082"/>
                  </a:cxn>
                  <a:cxn ang="0">
                    <a:pos x="1088765" y="86300"/>
                  </a:cxn>
                  <a:cxn ang="0">
                    <a:pos x="1117508" y="0"/>
                  </a:cxn>
                  <a:cxn ang="0">
                    <a:pos x="0" y="5002"/>
                  </a:cxn>
                </a:cxnLst>
                <a:rect l="0" t="0" r="0" b="0"/>
                <a:pathLst>
                  <a:path w="972" h="159">
                    <a:moveTo>
                      <a:pt x="0" y="4"/>
                    </a:moveTo>
                    <a:cubicBezTo>
                      <a:pt x="0" y="4"/>
                      <a:pt x="3" y="41"/>
                      <a:pt x="26" y="60"/>
                    </a:cubicBezTo>
                    <a:cubicBezTo>
                      <a:pt x="49" y="79"/>
                      <a:pt x="151" y="116"/>
                      <a:pt x="151" y="116"/>
                    </a:cubicBezTo>
                    <a:cubicBezTo>
                      <a:pt x="155" y="159"/>
                      <a:pt x="155" y="159"/>
                      <a:pt x="155" y="159"/>
                    </a:cubicBezTo>
                    <a:cubicBezTo>
                      <a:pt x="822" y="150"/>
                      <a:pt x="822" y="150"/>
                      <a:pt x="822" y="150"/>
                    </a:cubicBezTo>
                    <a:cubicBezTo>
                      <a:pt x="822" y="112"/>
                      <a:pt x="822" y="112"/>
                      <a:pt x="822" y="112"/>
                    </a:cubicBezTo>
                    <a:cubicBezTo>
                      <a:pt x="822" y="112"/>
                      <a:pt x="924" y="87"/>
                      <a:pt x="947" y="69"/>
                    </a:cubicBezTo>
                    <a:cubicBezTo>
                      <a:pt x="970" y="50"/>
                      <a:pt x="972" y="0"/>
                      <a:pt x="97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C00000"/>
              </a:solidFill>
              <a:ln w="4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4" name="Freeform 13"/>
              <p:cNvSpPr/>
              <p:nvPr/>
            </p:nvSpPr>
            <p:spPr>
              <a:xfrm>
                <a:off x="3445110" y="1233432"/>
                <a:ext cx="1322449" cy="2695748"/>
              </a:xfrm>
              <a:custGeom>
                <a:avLst/>
                <a:gdLst/>
                <a:ahLst/>
                <a:cxnLst>
                  <a:cxn ang="0">
                    <a:pos x="1299449" y="2328885"/>
                  </a:cxn>
                  <a:cxn ang="0">
                    <a:pos x="1243102" y="2297583"/>
                  </a:cxn>
                  <a:cxn ang="0">
                    <a:pos x="847517" y="2207433"/>
                  </a:cxn>
                  <a:cxn ang="0">
                    <a:pos x="847517" y="1826798"/>
                  </a:cxn>
                  <a:cxn ang="0">
                    <a:pos x="787719" y="1826798"/>
                  </a:cxn>
                  <a:cxn ang="0">
                    <a:pos x="787719" y="1794243"/>
                  </a:cxn>
                  <a:cxn ang="0">
                    <a:pos x="755520" y="1794243"/>
                  </a:cxn>
                  <a:cxn ang="0">
                    <a:pos x="755520" y="1521288"/>
                  </a:cxn>
                  <a:cxn ang="0">
                    <a:pos x="729071" y="1521288"/>
                  </a:cxn>
                  <a:cxn ang="0">
                    <a:pos x="729071" y="606011"/>
                  </a:cxn>
                  <a:cxn ang="0">
                    <a:pos x="772770" y="606011"/>
                  </a:cxn>
                  <a:cxn ang="0">
                    <a:pos x="837167" y="552171"/>
                  </a:cxn>
                  <a:cxn ang="0">
                    <a:pos x="772770" y="498331"/>
                  </a:cxn>
                  <a:cxn ang="0">
                    <a:pos x="729071" y="498331"/>
                  </a:cxn>
                  <a:cxn ang="0">
                    <a:pos x="729071" y="156511"/>
                  </a:cxn>
                  <a:cxn ang="0">
                    <a:pos x="752070" y="92654"/>
                  </a:cxn>
                  <a:cxn ang="0">
                    <a:pos x="665824" y="0"/>
                  </a:cxn>
                  <a:cxn ang="0">
                    <a:pos x="580727" y="92654"/>
                  </a:cxn>
                  <a:cxn ang="0">
                    <a:pos x="606026" y="160267"/>
                  </a:cxn>
                  <a:cxn ang="0">
                    <a:pos x="603726" y="160267"/>
                  </a:cxn>
                  <a:cxn ang="0">
                    <a:pos x="603726" y="498331"/>
                  </a:cxn>
                  <a:cxn ang="0">
                    <a:pos x="565778" y="498331"/>
                  </a:cxn>
                  <a:cxn ang="0">
                    <a:pos x="501380" y="552171"/>
                  </a:cxn>
                  <a:cxn ang="0">
                    <a:pos x="565778" y="606011"/>
                  </a:cxn>
                  <a:cxn ang="0">
                    <a:pos x="603726" y="606011"/>
                  </a:cxn>
                  <a:cxn ang="0">
                    <a:pos x="603726" y="1525044"/>
                  </a:cxn>
                  <a:cxn ang="0">
                    <a:pos x="577277" y="1525044"/>
                  </a:cxn>
                  <a:cxn ang="0">
                    <a:pos x="577277" y="1801756"/>
                  </a:cxn>
                  <a:cxn ang="0">
                    <a:pos x="540479" y="1801756"/>
                  </a:cxn>
                  <a:cxn ang="0">
                    <a:pos x="540479" y="1834310"/>
                  </a:cxn>
                  <a:cxn ang="0">
                    <a:pos x="487581" y="1834310"/>
                  </a:cxn>
                  <a:cxn ang="0">
                    <a:pos x="487581" y="2189903"/>
                  </a:cxn>
                  <a:cxn ang="0">
                    <a:pos x="95446" y="2282558"/>
                  </a:cxn>
                  <a:cxn ang="0">
                    <a:pos x="42548" y="2307600"/>
                  </a:cxn>
                  <a:cxn ang="0">
                    <a:pos x="0" y="2361440"/>
                  </a:cxn>
                  <a:cxn ang="0">
                    <a:pos x="0" y="2695748"/>
                  </a:cxn>
                  <a:cxn ang="0">
                    <a:pos x="1322449" y="2695748"/>
                  </a:cxn>
                  <a:cxn ang="0">
                    <a:pos x="1322449" y="2355179"/>
                  </a:cxn>
                  <a:cxn ang="0">
                    <a:pos x="1299449" y="2328885"/>
                  </a:cxn>
                </a:cxnLst>
                <a:rect l="0" t="0" r="0" b="0"/>
                <a:pathLst>
                  <a:path w="1150" h="2153">
                    <a:moveTo>
                      <a:pt x="1130" y="1860"/>
                    </a:moveTo>
                    <a:cubicBezTo>
                      <a:pt x="1112" y="1840"/>
                      <a:pt x="1081" y="1835"/>
                      <a:pt x="1081" y="1835"/>
                    </a:cubicBezTo>
                    <a:cubicBezTo>
                      <a:pt x="737" y="1763"/>
                      <a:pt x="737" y="1763"/>
                      <a:pt x="737" y="1763"/>
                    </a:cubicBezTo>
                    <a:cubicBezTo>
                      <a:pt x="737" y="1459"/>
                      <a:pt x="737" y="1459"/>
                      <a:pt x="737" y="1459"/>
                    </a:cubicBezTo>
                    <a:cubicBezTo>
                      <a:pt x="685" y="1459"/>
                      <a:pt x="685" y="1459"/>
                      <a:pt x="685" y="1459"/>
                    </a:cubicBezTo>
                    <a:cubicBezTo>
                      <a:pt x="685" y="1433"/>
                      <a:pt x="685" y="1433"/>
                      <a:pt x="685" y="1433"/>
                    </a:cubicBezTo>
                    <a:cubicBezTo>
                      <a:pt x="657" y="1433"/>
                      <a:pt x="657" y="1433"/>
                      <a:pt x="657" y="1433"/>
                    </a:cubicBezTo>
                    <a:cubicBezTo>
                      <a:pt x="657" y="1215"/>
                      <a:pt x="657" y="1215"/>
                      <a:pt x="657" y="1215"/>
                    </a:cubicBezTo>
                    <a:cubicBezTo>
                      <a:pt x="634" y="1215"/>
                      <a:pt x="634" y="1215"/>
                      <a:pt x="634" y="1215"/>
                    </a:cubicBezTo>
                    <a:cubicBezTo>
                      <a:pt x="634" y="484"/>
                      <a:pt x="634" y="484"/>
                      <a:pt x="634" y="484"/>
                    </a:cubicBezTo>
                    <a:cubicBezTo>
                      <a:pt x="672" y="484"/>
                      <a:pt x="672" y="484"/>
                      <a:pt x="672" y="484"/>
                    </a:cubicBezTo>
                    <a:cubicBezTo>
                      <a:pt x="703" y="484"/>
                      <a:pt x="728" y="465"/>
                      <a:pt x="728" y="441"/>
                    </a:cubicBezTo>
                    <a:cubicBezTo>
                      <a:pt x="728" y="417"/>
                      <a:pt x="703" y="398"/>
                      <a:pt x="672" y="398"/>
                    </a:cubicBezTo>
                    <a:cubicBezTo>
                      <a:pt x="634" y="398"/>
                      <a:pt x="634" y="398"/>
                      <a:pt x="634" y="398"/>
                    </a:cubicBezTo>
                    <a:cubicBezTo>
                      <a:pt x="634" y="125"/>
                      <a:pt x="634" y="125"/>
                      <a:pt x="634" y="125"/>
                    </a:cubicBezTo>
                    <a:cubicBezTo>
                      <a:pt x="646" y="112"/>
                      <a:pt x="654" y="94"/>
                      <a:pt x="654" y="74"/>
                    </a:cubicBezTo>
                    <a:cubicBezTo>
                      <a:pt x="654" y="33"/>
                      <a:pt x="620" y="0"/>
                      <a:pt x="579" y="0"/>
                    </a:cubicBezTo>
                    <a:cubicBezTo>
                      <a:pt x="538" y="0"/>
                      <a:pt x="505" y="33"/>
                      <a:pt x="505" y="74"/>
                    </a:cubicBezTo>
                    <a:cubicBezTo>
                      <a:pt x="505" y="95"/>
                      <a:pt x="513" y="114"/>
                      <a:pt x="527" y="128"/>
                    </a:cubicBezTo>
                    <a:cubicBezTo>
                      <a:pt x="525" y="128"/>
                      <a:pt x="525" y="128"/>
                      <a:pt x="525" y="128"/>
                    </a:cubicBezTo>
                    <a:cubicBezTo>
                      <a:pt x="525" y="398"/>
                      <a:pt x="525" y="398"/>
                      <a:pt x="525" y="398"/>
                    </a:cubicBezTo>
                    <a:cubicBezTo>
                      <a:pt x="492" y="398"/>
                      <a:pt x="492" y="398"/>
                      <a:pt x="492" y="398"/>
                    </a:cubicBezTo>
                    <a:cubicBezTo>
                      <a:pt x="461" y="398"/>
                      <a:pt x="436" y="417"/>
                      <a:pt x="436" y="441"/>
                    </a:cubicBezTo>
                    <a:cubicBezTo>
                      <a:pt x="436" y="465"/>
                      <a:pt x="461" y="484"/>
                      <a:pt x="492" y="484"/>
                    </a:cubicBezTo>
                    <a:cubicBezTo>
                      <a:pt x="525" y="484"/>
                      <a:pt x="525" y="484"/>
                      <a:pt x="525" y="484"/>
                    </a:cubicBezTo>
                    <a:cubicBezTo>
                      <a:pt x="525" y="1218"/>
                      <a:pt x="525" y="1218"/>
                      <a:pt x="525" y="1218"/>
                    </a:cubicBezTo>
                    <a:cubicBezTo>
                      <a:pt x="502" y="1218"/>
                      <a:pt x="502" y="1218"/>
                      <a:pt x="502" y="1218"/>
                    </a:cubicBezTo>
                    <a:cubicBezTo>
                      <a:pt x="502" y="1439"/>
                      <a:pt x="502" y="1439"/>
                      <a:pt x="502" y="1439"/>
                    </a:cubicBezTo>
                    <a:cubicBezTo>
                      <a:pt x="470" y="1439"/>
                      <a:pt x="470" y="1439"/>
                      <a:pt x="470" y="1439"/>
                    </a:cubicBezTo>
                    <a:cubicBezTo>
                      <a:pt x="470" y="1465"/>
                      <a:pt x="470" y="1465"/>
                      <a:pt x="470" y="1465"/>
                    </a:cubicBezTo>
                    <a:cubicBezTo>
                      <a:pt x="424" y="1465"/>
                      <a:pt x="424" y="1465"/>
                      <a:pt x="424" y="1465"/>
                    </a:cubicBezTo>
                    <a:cubicBezTo>
                      <a:pt x="424" y="1749"/>
                      <a:pt x="424" y="1749"/>
                      <a:pt x="424" y="1749"/>
                    </a:cubicBezTo>
                    <a:cubicBezTo>
                      <a:pt x="83" y="1823"/>
                      <a:pt x="83" y="1823"/>
                      <a:pt x="83" y="1823"/>
                    </a:cubicBezTo>
                    <a:cubicBezTo>
                      <a:pt x="83" y="1823"/>
                      <a:pt x="54" y="1832"/>
                      <a:pt x="37" y="1843"/>
                    </a:cubicBezTo>
                    <a:cubicBezTo>
                      <a:pt x="20" y="1855"/>
                      <a:pt x="0" y="1886"/>
                      <a:pt x="0" y="1886"/>
                    </a:cubicBezTo>
                    <a:cubicBezTo>
                      <a:pt x="0" y="2153"/>
                      <a:pt x="0" y="2153"/>
                      <a:pt x="0" y="2153"/>
                    </a:cubicBezTo>
                    <a:cubicBezTo>
                      <a:pt x="1150" y="2153"/>
                      <a:pt x="1150" y="2153"/>
                      <a:pt x="1150" y="2153"/>
                    </a:cubicBezTo>
                    <a:cubicBezTo>
                      <a:pt x="1150" y="1881"/>
                      <a:pt x="1150" y="1881"/>
                      <a:pt x="1150" y="1881"/>
                    </a:cubicBezTo>
                    <a:cubicBezTo>
                      <a:pt x="1150" y="1881"/>
                      <a:pt x="1147" y="1881"/>
                      <a:pt x="1130" y="1860"/>
                    </a:cubicBezTo>
                    <a:close/>
                  </a:path>
                </a:pathLst>
              </a:custGeom>
              <a:solidFill>
                <a:srgbClr val="1B559F"/>
              </a:solidFill>
              <a:ln w="4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325" name="TextBox 31"/>
          <p:cNvSpPr txBox="1"/>
          <p:nvPr/>
        </p:nvSpPr>
        <p:spPr>
          <a:xfrm>
            <a:off x="35858450" y="13762038"/>
            <a:ext cx="13168313" cy="6094412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88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其他价值</a:t>
            </a:r>
            <a:endParaRPr lang="en-US" altLang="zh-CN" sz="88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企业除产品服务具有差异化，拥有核心技术、供应链价值外，其他独一无二的优势也应展现出来，包括行政许可垄断、资源垄断、渠道优势、品牌价值、团队实力、创新能力等等；</a:t>
            </a:r>
          </a:p>
        </p:txBody>
      </p:sp>
      <p:pic>
        <p:nvPicPr>
          <p:cNvPr id="13326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" name="菱形 105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3328" name="组合 106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108" name="菱形 107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30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333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117" name="直接连接符 116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336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115" name="直接连接符 114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339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113" name="直接连接符 112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3342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29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运营分析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财务现状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543300" y="5432425"/>
          <a:ext cx="42598975" cy="14117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99680"/>
                <a:gridCol w="7099680"/>
                <a:gridCol w="7099680"/>
                <a:gridCol w="7099680"/>
                <a:gridCol w="7099680"/>
                <a:gridCol w="7099680"/>
              </a:tblGrid>
              <a:tr h="22342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500" dirty="0">
                          <a:solidFill>
                            <a:schemeClr val="bg1"/>
                          </a:solidFill>
                        </a:rPr>
                        <a:t>主要指标</a:t>
                      </a: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2015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2016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2017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2018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500" dirty="0">
                          <a:solidFill>
                            <a:schemeClr val="bg1"/>
                          </a:solidFill>
                        </a:rPr>
                        <a:t>2019</a:t>
                      </a:r>
                      <a:endParaRPr lang="zh-CN" altLang="en-US" sz="8500" dirty="0">
                        <a:solidFill>
                          <a:schemeClr val="bg1"/>
                        </a:solidFill>
                      </a:endParaRPr>
                    </a:p>
                  </a:txBody>
                  <a:tcPr marL="502983" marR="502983" marT="251516" marB="251516" anchor="ctr">
                    <a:solidFill>
                      <a:srgbClr val="1B559F"/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总资产</a:t>
                      </a: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净资产</a:t>
                      </a: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营业收入</a:t>
                      </a: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毛利率</a:t>
                      </a: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净利润</a:t>
                      </a: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/>
                </a:tc>
              </a:tr>
              <a:tr h="19804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净现金流</a:t>
                      </a: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7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N</a:t>
                      </a:r>
                      <a:endParaRPr lang="zh-CN" altLang="en-US" sz="7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502983" marR="502983" marT="251516" marB="251516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396" name="矩形 8"/>
          <p:cNvSpPr/>
          <p:nvPr/>
        </p:nvSpPr>
        <p:spPr>
          <a:xfrm>
            <a:off x="2968625" y="20486688"/>
            <a:ext cx="20691475" cy="5586412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）财务现状使用数据和图表展示；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）商业计划书里的财报不应过于细，以防在路演或者投递项目后泄露不必要的机密；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）财务数据的时间节点可自行选择，不一定要过去三年或未来三年；</a:t>
            </a:r>
          </a:p>
        </p:txBody>
      </p:sp>
      <p:sp>
        <p:nvSpPr>
          <p:cNvPr id="14397" name="矩形 31"/>
          <p:cNvSpPr/>
          <p:nvPr/>
        </p:nvSpPr>
        <p:spPr>
          <a:xfrm>
            <a:off x="25546050" y="20486688"/>
            <a:ext cx="20691475" cy="5586412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）公司的主要成本支出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人工成本可自由选择是否展示；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）公司的现金流可结合发展规划和融资需求，在演讲时做概述；持续亏损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亏损严重的企业需要对未来财务的改善做必要的详细解释；</a:t>
            </a:r>
          </a:p>
        </p:txBody>
      </p:sp>
      <p:pic>
        <p:nvPicPr>
          <p:cNvPr id="14398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" name="菱形 98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4400" name="组合 99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101" name="菱形 100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402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112" name="直接连接符 111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4405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110" name="直接连接符 109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4408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4411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106" name="直接连接符 105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4414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29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运营分析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运营现状</a:t>
            </a:r>
          </a:p>
        </p:txBody>
      </p:sp>
      <p:grpSp>
        <p:nvGrpSpPr>
          <p:cNvPr id="15362" name="组合 6"/>
          <p:cNvGrpSpPr/>
          <p:nvPr/>
        </p:nvGrpSpPr>
        <p:grpSpPr>
          <a:xfrm>
            <a:off x="15249525" y="3990975"/>
            <a:ext cx="19802475" cy="21247100"/>
            <a:chOff x="2772200" y="725380"/>
            <a:chExt cx="3600000" cy="3862194"/>
          </a:xfrm>
        </p:grpSpPr>
        <p:sp>
          <p:nvSpPr>
            <p:cNvPr id="87" name="椭圆 86"/>
            <p:cNvSpPr/>
            <p:nvPr/>
          </p:nvSpPr>
          <p:spPr>
            <a:xfrm>
              <a:off x="2772200" y="987574"/>
              <a:ext cx="3600000" cy="3600000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15364" name="组合 4"/>
            <p:cNvGrpSpPr/>
            <p:nvPr/>
          </p:nvGrpSpPr>
          <p:grpSpPr>
            <a:xfrm>
              <a:off x="2802340" y="725380"/>
              <a:ext cx="3539320" cy="3372823"/>
              <a:chOff x="2440867" y="725380"/>
              <a:chExt cx="3539320" cy="3372823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3270515" y="1786040"/>
                <a:ext cx="1887794" cy="1887794"/>
              </a:xfrm>
              <a:prstGeom prst="ellipse">
                <a:avLst/>
              </a:prstGeom>
              <a:solidFill>
                <a:srgbClr val="FF8406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128924" y="1644449"/>
                <a:ext cx="2170976" cy="2170976"/>
              </a:xfrm>
              <a:prstGeom prst="ellipse">
                <a:avLst/>
              </a:prstGeom>
              <a:solidFill>
                <a:srgbClr val="FF8406">
                  <a:alpha val="2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988546" y="1504071"/>
                <a:ext cx="2445066" cy="2445066"/>
              </a:xfrm>
              <a:prstGeom prst="ellipse">
                <a:avLst/>
              </a:prstGeom>
              <a:solidFill>
                <a:srgbClr val="FF8814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351471" y="1871345"/>
                <a:ext cx="1717479" cy="1717479"/>
              </a:xfrm>
              <a:prstGeom prst="ellipse">
                <a:avLst/>
              </a:prstGeom>
              <a:solidFill>
                <a:srgbClr val="FF88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839477" y="1355002"/>
                <a:ext cx="2743201" cy="2743201"/>
              </a:xfrm>
              <a:prstGeom prst="ellipse">
                <a:avLst/>
              </a:prstGeom>
              <a:noFill/>
              <a:ln w="19050" cap="rnd"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grpSp>
            <p:nvGrpSpPr>
              <p:cNvPr id="15370" name="组合 102"/>
              <p:cNvGrpSpPr/>
              <p:nvPr/>
            </p:nvGrpSpPr>
            <p:grpSpPr>
              <a:xfrm rot="-7200000">
                <a:off x="2440866" y="3320443"/>
                <a:ext cx="511837" cy="511837"/>
                <a:chOff x="1585693" y="796240"/>
                <a:chExt cx="1080000" cy="1080000"/>
              </a:xfrm>
            </p:grpSpPr>
            <p:sp>
              <p:nvSpPr>
                <p:cNvPr id="104" name="泪滴形 103"/>
                <p:cNvSpPr>
                  <a:spLocks noChangeAspect="1"/>
                </p:cNvSpPr>
                <p:nvPr/>
              </p:nvSpPr>
              <p:spPr>
                <a:xfrm rot="8160000">
                  <a:off x="1585693" y="796240"/>
                  <a:ext cx="1080000" cy="1080000"/>
                </a:xfrm>
                <a:prstGeom prst="teardrop">
                  <a:avLst/>
                </a:prstGeom>
                <a:solidFill>
                  <a:srgbClr val="8888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>
                  <a:off x="1796326" y="1006873"/>
                  <a:ext cx="658733" cy="6587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grpSp>
            <p:nvGrpSpPr>
              <p:cNvPr id="15373" name="组合 105"/>
              <p:cNvGrpSpPr/>
              <p:nvPr/>
            </p:nvGrpSpPr>
            <p:grpSpPr>
              <a:xfrm>
                <a:off x="3959281" y="725380"/>
                <a:ext cx="511837" cy="511837"/>
                <a:chOff x="1585693" y="796240"/>
                <a:chExt cx="1080000" cy="1080000"/>
              </a:xfrm>
            </p:grpSpPr>
            <p:sp>
              <p:nvSpPr>
                <p:cNvPr id="120" name="泪滴形 119"/>
                <p:cNvSpPr>
                  <a:spLocks noChangeAspect="1"/>
                </p:cNvSpPr>
                <p:nvPr/>
              </p:nvSpPr>
              <p:spPr>
                <a:xfrm rot="8160000">
                  <a:off x="1585693" y="796240"/>
                  <a:ext cx="1080000" cy="1080000"/>
                </a:xfrm>
                <a:prstGeom prst="teardrop">
                  <a:avLst/>
                </a:prstGeom>
                <a:solidFill>
                  <a:srgbClr val="8888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121" name="椭圆 120"/>
                <p:cNvSpPr/>
                <p:nvPr/>
              </p:nvSpPr>
              <p:spPr>
                <a:xfrm>
                  <a:off x="1796326" y="1006873"/>
                  <a:ext cx="658733" cy="6587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grpSp>
            <p:nvGrpSpPr>
              <p:cNvPr id="15376" name="组合 121"/>
              <p:cNvGrpSpPr/>
              <p:nvPr/>
            </p:nvGrpSpPr>
            <p:grpSpPr>
              <a:xfrm rot="7200000">
                <a:off x="5468349" y="3343626"/>
                <a:ext cx="511837" cy="511837"/>
                <a:chOff x="1585693" y="796240"/>
                <a:chExt cx="1080000" cy="1080000"/>
              </a:xfrm>
            </p:grpSpPr>
            <p:sp>
              <p:nvSpPr>
                <p:cNvPr id="123" name="泪滴形 122"/>
                <p:cNvSpPr>
                  <a:spLocks noChangeAspect="1"/>
                </p:cNvSpPr>
                <p:nvPr/>
              </p:nvSpPr>
              <p:spPr>
                <a:xfrm rot="8160000">
                  <a:off x="1585693" y="796240"/>
                  <a:ext cx="1080000" cy="1080000"/>
                </a:xfrm>
                <a:prstGeom prst="teardrop">
                  <a:avLst/>
                </a:prstGeom>
                <a:solidFill>
                  <a:srgbClr val="8888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796326" y="1006873"/>
                  <a:ext cx="658733" cy="65873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sp>
            <p:nvSpPr>
              <p:cNvPr id="15379" name="文本框 35"/>
              <p:cNvSpPr txBox="1"/>
              <p:nvPr/>
            </p:nvSpPr>
            <p:spPr>
              <a:xfrm>
                <a:off x="3419872" y="2367920"/>
                <a:ext cx="1498475" cy="6321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22000" dirty="0">
                    <a:solidFill>
                      <a:schemeClr val="bg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数据</a:t>
                </a:r>
              </a:p>
            </p:txBody>
          </p:sp>
        </p:grpSp>
      </p:grpSp>
      <p:sp>
        <p:nvSpPr>
          <p:cNvPr id="15380" name="TextBox 5"/>
          <p:cNvSpPr txBox="1"/>
          <p:nvPr/>
        </p:nvSpPr>
        <p:spPr>
          <a:xfrm>
            <a:off x="2573338" y="6927850"/>
            <a:ext cx="11880850" cy="6772275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7700" b="1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静态</a:t>
            </a:r>
            <a:endParaRPr lang="en-US" altLang="zh-CN" sz="7700" b="1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静态运营数据包括企业资质、知识产权、公司规模、覆盖的城市、主要渠道、重要合作方、主要客户、覆盖的用户等等；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381" name="TextBox 132"/>
          <p:cNvSpPr txBox="1"/>
          <p:nvPr/>
        </p:nvSpPr>
        <p:spPr>
          <a:xfrm>
            <a:off x="35844163" y="6927850"/>
            <a:ext cx="11880850" cy="9820275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7700" b="1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动态</a:t>
            </a:r>
            <a:endParaRPr lang="en-US" altLang="zh-CN" sz="7700" b="1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动态运营数据包括用户日新增数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月新增数、用户增长率，日活用户数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月活用户数、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PV/UV/DAU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、留存率、用户停留时长、使用频率、成交金额、产品流水、复购率、转化率、访问来源、流量入口等等；</a:t>
            </a:r>
          </a:p>
        </p:txBody>
      </p:sp>
      <p:sp>
        <p:nvSpPr>
          <p:cNvPr id="15382" name="TextBox 3"/>
          <p:cNvSpPr txBox="1"/>
          <p:nvPr/>
        </p:nvSpPr>
        <p:spPr>
          <a:xfrm>
            <a:off x="2573338" y="14901863"/>
            <a:ext cx="11880850" cy="6772275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7700" b="1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注：</a:t>
            </a:r>
            <a:endParaRPr lang="en-US" altLang="zh-CN" sz="7700" b="1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企业运营成果最好使用数据和图表来说明实力，与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1.1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内容一致，公司许可证、合同文件、领导视察图片等不要使用图片展示；</a:t>
            </a:r>
          </a:p>
        </p:txBody>
      </p:sp>
      <p:sp>
        <p:nvSpPr>
          <p:cNvPr id="15383" name="TextBox 43"/>
          <p:cNvSpPr txBox="1"/>
          <p:nvPr/>
        </p:nvSpPr>
        <p:spPr>
          <a:xfrm>
            <a:off x="35844163" y="17329150"/>
            <a:ext cx="11880850" cy="4741863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7700" b="1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注：</a:t>
            </a:r>
            <a:endParaRPr lang="en-US" altLang="zh-CN" sz="7700" b="1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不同行业的数据会有所不同，应根据行业特性选择比较关键的指标；</a:t>
            </a:r>
          </a:p>
        </p:txBody>
      </p:sp>
      <p:pic>
        <p:nvPicPr>
          <p:cNvPr id="15384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" name="菱形 77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5386" name="组合 78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80" name="菱形 79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388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93" name="直接连接符 92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5391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91" name="直接连接符 90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5394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89" name="直接连接符 88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5397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85" name="直接连接符 84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5400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29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发展策略</a:t>
            </a:r>
          </a:p>
        </p:txBody>
      </p:sp>
      <p:cxnSp>
        <p:nvCxnSpPr>
          <p:cNvPr id="16386" name="直接连接符 10"/>
          <p:cNvCxnSpPr/>
          <p:nvPr/>
        </p:nvCxnSpPr>
        <p:spPr>
          <a:xfrm>
            <a:off x="873125" y="10147300"/>
            <a:ext cx="48552100" cy="0"/>
          </a:xfrm>
          <a:prstGeom prst="line">
            <a:avLst/>
          </a:prstGeom>
          <a:ln w="6350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387" name="椭圆 7"/>
          <p:cNvSpPr/>
          <p:nvPr/>
        </p:nvSpPr>
        <p:spPr>
          <a:xfrm>
            <a:off x="3851275" y="7413625"/>
            <a:ext cx="5465763" cy="5467350"/>
          </a:xfrm>
          <a:prstGeom prst="ellipse">
            <a:avLst/>
          </a:prstGeom>
          <a:solidFill>
            <a:srgbClr val="D9D9D9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300">
              <a:solidFill>
                <a:srgbClr val="FFFF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88" name="椭圆 26"/>
          <p:cNvSpPr/>
          <p:nvPr/>
        </p:nvSpPr>
        <p:spPr>
          <a:xfrm>
            <a:off x="4273550" y="7837488"/>
            <a:ext cx="4621213" cy="4619625"/>
          </a:xfrm>
          <a:prstGeom prst="ellipse">
            <a:avLst/>
          </a:prstGeom>
          <a:solidFill>
            <a:srgbClr val="00CC66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300">
              <a:solidFill>
                <a:srgbClr val="FFFF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89" name="椭圆 29"/>
          <p:cNvSpPr/>
          <p:nvPr/>
        </p:nvSpPr>
        <p:spPr>
          <a:xfrm>
            <a:off x="15613063" y="7413625"/>
            <a:ext cx="5467350" cy="5467350"/>
          </a:xfrm>
          <a:prstGeom prst="ellipse">
            <a:avLst/>
          </a:prstGeom>
          <a:solidFill>
            <a:srgbClr val="BFBFBF">
              <a:alpha val="59998"/>
            </a:srgbClr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300">
              <a:solidFill>
                <a:srgbClr val="FFFF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0" name="椭圆 30"/>
          <p:cNvSpPr/>
          <p:nvPr/>
        </p:nvSpPr>
        <p:spPr>
          <a:xfrm>
            <a:off x="16036925" y="7837488"/>
            <a:ext cx="4619625" cy="4619625"/>
          </a:xfrm>
          <a:prstGeom prst="ellipse">
            <a:avLst/>
          </a:prstGeom>
          <a:solidFill>
            <a:srgbClr val="1B559F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300">
              <a:solidFill>
                <a:srgbClr val="FFFF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1" name="椭圆 49"/>
          <p:cNvSpPr/>
          <p:nvPr/>
        </p:nvSpPr>
        <p:spPr>
          <a:xfrm>
            <a:off x="27366913" y="7413625"/>
            <a:ext cx="5467350" cy="5467350"/>
          </a:xfrm>
          <a:prstGeom prst="ellipse">
            <a:avLst/>
          </a:prstGeom>
          <a:solidFill>
            <a:srgbClr val="BFBFBF">
              <a:alpha val="59998"/>
            </a:srgbClr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300">
              <a:solidFill>
                <a:srgbClr val="FFFF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2" name="椭圆 50"/>
          <p:cNvSpPr/>
          <p:nvPr/>
        </p:nvSpPr>
        <p:spPr>
          <a:xfrm>
            <a:off x="27790775" y="7837488"/>
            <a:ext cx="4619625" cy="4619625"/>
          </a:xfrm>
          <a:prstGeom prst="ellipse">
            <a:avLst/>
          </a:prstGeom>
          <a:solidFill>
            <a:srgbClr val="FF8814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300">
              <a:solidFill>
                <a:srgbClr val="FFFF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3" name="椭圆 52"/>
          <p:cNvSpPr/>
          <p:nvPr/>
        </p:nvSpPr>
        <p:spPr>
          <a:xfrm>
            <a:off x="39130288" y="7413625"/>
            <a:ext cx="5465762" cy="5467350"/>
          </a:xfrm>
          <a:prstGeom prst="ellipse">
            <a:avLst/>
          </a:prstGeom>
          <a:solidFill>
            <a:srgbClr val="A6A6A6">
              <a:alpha val="59998"/>
            </a:srgbClr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300">
              <a:solidFill>
                <a:srgbClr val="FFFF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4" name="椭圆 53"/>
          <p:cNvSpPr/>
          <p:nvPr/>
        </p:nvSpPr>
        <p:spPr>
          <a:xfrm>
            <a:off x="39552563" y="7837488"/>
            <a:ext cx="4621212" cy="4619625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300">
              <a:solidFill>
                <a:srgbClr val="FFFF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5" name="矩形 11"/>
          <p:cNvSpPr/>
          <p:nvPr/>
        </p:nvSpPr>
        <p:spPr>
          <a:xfrm>
            <a:off x="4789488" y="9124950"/>
            <a:ext cx="3413125" cy="203200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2018</a:t>
            </a:r>
            <a:endParaRPr lang="zh-CN" altLang="en-US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6" name="矩形 54"/>
          <p:cNvSpPr/>
          <p:nvPr/>
        </p:nvSpPr>
        <p:spPr>
          <a:xfrm>
            <a:off x="16551275" y="9124950"/>
            <a:ext cx="3414713" cy="203200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2019</a:t>
            </a:r>
            <a:endParaRPr lang="zh-CN" altLang="en-US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7" name="矩形 55"/>
          <p:cNvSpPr/>
          <p:nvPr/>
        </p:nvSpPr>
        <p:spPr>
          <a:xfrm>
            <a:off x="28305125" y="9124950"/>
            <a:ext cx="3414713" cy="203200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2020</a:t>
            </a:r>
            <a:endParaRPr lang="zh-CN" altLang="en-US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8" name="矩形 56"/>
          <p:cNvSpPr/>
          <p:nvPr/>
        </p:nvSpPr>
        <p:spPr>
          <a:xfrm>
            <a:off x="40071675" y="8977313"/>
            <a:ext cx="3414713" cy="203200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2021</a:t>
            </a:r>
            <a:endParaRPr lang="zh-CN" altLang="en-US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99" name="TextBox 46"/>
          <p:cNvSpPr txBox="1"/>
          <p:nvPr/>
        </p:nvSpPr>
        <p:spPr>
          <a:xfrm>
            <a:off x="2019300" y="15003463"/>
            <a:ext cx="9448800" cy="8634412"/>
          </a:xfrm>
          <a:prstGeom prst="rect">
            <a:avLst/>
          </a:prstGeom>
          <a:noFill/>
          <a:ln w="9525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发展规划的要素应包括规划的主要内容，拟完成的时间、完成后的主要成就以及完成规划所需要的条件；时间跨度不应太长，可以是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年内，也可以是到下一轮融资；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00" name="TextBox 46"/>
          <p:cNvSpPr txBox="1"/>
          <p:nvPr/>
        </p:nvSpPr>
        <p:spPr>
          <a:xfrm>
            <a:off x="13844588" y="15003463"/>
            <a:ext cx="9447212" cy="8634412"/>
          </a:xfrm>
          <a:prstGeom prst="rect">
            <a:avLst/>
          </a:prstGeom>
          <a:noFill/>
          <a:ln w="9525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发展规划应包含业务拓展、规模扩张、产品迭代、营销推广、财务预算、资本运作等全部或部分内容，并结合要素通过“时间轴”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“线形图”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“里程碑”等方式表达出来；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01" name="TextBox 46"/>
          <p:cNvSpPr txBox="1"/>
          <p:nvPr/>
        </p:nvSpPr>
        <p:spPr>
          <a:xfrm>
            <a:off x="25654000" y="15003463"/>
            <a:ext cx="9447213" cy="8634412"/>
          </a:xfrm>
          <a:prstGeom prst="rect">
            <a:avLst/>
          </a:prstGeom>
          <a:noFill/>
          <a:ln w="9525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早期项目烧钱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亏损属于正常情况，企业不需过分担心，如果企业能将未来现金流平衡点、盈亏平衡点给予具体的时间和规划，将有助于降低投资人担忧，有利于融资；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02" name="TextBox 46"/>
          <p:cNvSpPr txBox="1"/>
          <p:nvPr/>
        </p:nvSpPr>
        <p:spPr>
          <a:xfrm>
            <a:off x="37428488" y="14939963"/>
            <a:ext cx="9448800" cy="8634412"/>
          </a:xfrm>
          <a:prstGeom prst="rect">
            <a:avLst/>
          </a:prstGeom>
          <a:noFill/>
          <a:ln w="9525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发展规划应该是可执行可落实的方案，切勿太过虚浮；发展规划里不要谈并购或对外投资；规划中出现业绩或财务的跳动应该说明原由，特别是突然大幅增长的预期；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03" name="矩形 61"/>
          <p:cNvSpPr/>
          <p:nvPr/>
        </p:nvSpPr>
        <p:spPr>
          <a:xfrm>
            <a:off x="4592638" y="13168313"/>
            <a:ext cx="3290887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8800" b="1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要素</a:t>
            </a:r>
          </a:p>
        </p:txBody>
      </p:sp>
      <p:sp>
        <p:nvSpPr>
          <p:cNvPr id="16404" name="矩形 62"/>
          <p:cNvSpPr/>
          <p:nvPr/>
        </p:nvSpPr>
        <p:spPr>
          <a:xfrm>
            <a:off x="16241713" y="13168313"/>
            <a:ext cx="3290887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8800" b="1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</a:t>
            </a:r>
          </a:p>
        </p:txBody>
      </p:sp>
      <p:sp>
        <p:nvSpPr>
          <p:cNvPr id="16405" name="矩形 63"/>
          <p:cNvSpPr/>
          <p:nvPr/>
        </p:nvSpPr>
        <p:spPr>
          <a:xfrm>
            <a:off x="28592463" y="13168313"/>
            <a:ext cx="3290887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8800" b="1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细节</a:t>
            </a:r>
          </a:p>
        </p:txBody>
      </p:sp>
      <p:sp>
        <p:nvSpPr>
          <p:cNvPr id="16406" name="矩形 64"/>
          <p:cNvSpPr/>
          <p:nvPr/>
        </p:nvSpPr>
        <p:spPr>
          <a:xfrm>
            <a:off x="39871650" y="13168313"/>
            <a:ext cx="3290888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8800" b="1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</a:t>
            </a:r>
          </a:p>
        </p:txBody>
      </p:sp>
      <p:pic>
        <p:nvPicPr>
          <p:cNvPr id="16407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" name="菱形 58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6409" name="组合 59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61" name="菱形 60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411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6414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6417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6420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6423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29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发展规划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融资计划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5149175" y="3986213"/>
            <a:ext cx="0" cy="15719425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1" name="组合 33"/>
          <p:cNvGrpSpPr/>
          <p:nvPr/>
        </p:nvGrpSpPr>
        <p:grpSpPr>
          <a:xfrm>
            <a:off x="4095750" y="3765550"/>
            <a:ext cx="13622338" cy="1885950"/>
            <a:chOff x="7607300" y="899755"/>
            <a:chExt cx="2476500" cy="342900"/>
          </a:xfrm>
        </p:grpSpPr>
        <p:sp>
          <p:nvSpPr>
            <p:cNvPr id="35" name="矩形 34"/>
            <p:cNvSpPr/>
            <p:nvPr/>
          </p:nvSpPr>
          <p:spPr>
            <a:xfrm>
              <a:off x="7988300" y="899755"/>
              <a:ext cx="1714500" cy="342900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7413" name="文本框 16"/>
            <p:cNvSpPr txBox="1"/>
            <p:nvPr/>
          </p:nvSpPr>
          <p:spPr>
            <a:xfrm>
              <a:off x="7607300" y="943747"/>
              <a:ext cx="2476500" cy="2629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融资金额及估值</a:t>
              </a:r>
            </a:p>
          </p:txBody>
        </p:sp>
      </p:grpSp>
      <p:grpSp>
        <p:nvGrpSpPr>
          <p:cNvPr id="17414" name="组合 36"/>
          <p:cNvGrpSpPr/>
          <p:nvPr/>
        </p:nvGrpSpPr>
        <p:grpSpPr>
          <a:xfrm>
            <a:off x="29829125" y="3765550"/>
            <a:ext cx="13622338" cy="1885950"/>
            <a:chOff x="7607300" y="899755"/>
            <a:chExt cx="2476500" cy="342900"/>
          </a:xfrm>
        </p:grpSpPr>
        <p:sp>
          <p:nvSpPr>
            <p:cNvPr id="38" name="矩形 37"/>
            <p:cNvSpPr/>
            <p:nvPr/>
          </p:nvSpPr>
          <p:spPr>
            <a:xfrm>
              <a:off x="7988300" y="899755"/>
              <a:ext cx="1714500" cy="342900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7416" name="文本框 20"/>
            <p:cNvSpPr txBox="1"/>
            <p:nvPr/>
          </p:nvSpPr>
          <p:spPr>
            <a:xfrm>
              <a:off x="7607300" y="940205"/>
              <a:ext cx="2476500" cy="2629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资金使用计划</a:t>
              </a:r>
            </a:p>
          </p:txBody>
        </p:sp>
      </p:grpSp>
      <p:graphicFrame>
        <p:nvGraphicFramePr>
          <p:cNvPr id="17418" name="对象 1"/>
          <p:cNvGraphicFramePr/>
          <p:nvPr/>
        </p:nvGraphicFramePr>
        <p:xfrm>
          <a:off x="27695525" y="6199188"/>
          <a:ext cx="17243425" cy="1180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r:id="rId4" imgW="17240250" imgH="11801475" progId="excel.sheet.8">
                  <p:embed/>
                </p:oleObj>
              </mc:Choice>
              <mc:Fallback>
                <p:oleObj r:id="rId4" imgW="17240250" imgH="11801475" progId="excel.shee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695525" y="6199188"/>
                        <a:ext cx="17243425" cy="11806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9" name="文本框 32"/>
          <p:cNvSpPr txBox="1"/>
          <p:nvPr/>
        </p:nvSpPr>
        <p:spPr>
          <a:xfrm rot="-4164903">
            <a:off x="38995350" y="11164888"/>
            <a:ext cx="3248025" cy="1524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N%</a:t>
            </a:r>
            <a:endParaRPr lang="zh-CN" altLang="en-US" sz="66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420" name="文本框 33"/>
          <p:cNvSpPr txBox="1"/>
          <p:nvPr/>
        </p:nvSpPr>
        <p:spPr>
          <a:xfrm rot="-3164736">
            <a:off x="32377063" y="7362825"/>
            <a:ext cx="3248025" cy="1524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en-US" altLang="zh-CN" sz="66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N%</a:t>
            </a:r>
            <a:endParaRPr lang="zh-CN" altLang="en-US" sz="66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421" name="文本框 34"/>
          <p:cNvSpPr txBox="1"/>
          <p:nvPr/>
        </p:nvSpPr>
        <p:spPr>
          <a:xfrm rot="-1314532">
            <a:off x="34407475" y="6384925"/>
            <a:ext cx="3248025" cy="1522413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N%</a:t>
            </a:r>
            <a:endParaRPr lang="zh-CN" altLang="en-US" sz="66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422" name="文本框 35"/>
          <p:cNvSpPr txBox="1"/>
          <p:nvPr/>
        </p:nvSpPr>
        <p:spPr>
          <a:xfrm rot="3929476">
            <a:off x="31445200" y="12311063"/>
            <a:ext cx="3249613" cy="1524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en-US" altLang="zh-CN" sz="6600" b="1" dirty="0">
                <a:solidFill>
                  <a:srgbClr val="0D0D0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N%</a:t>
            </a:r>
            <a:endParaRPr lang="zh-CN" altLang="en-US" sz="6600" b="1" dirty="0">
              <a:solidFill>
                <a:srgbClr val="0D0D0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7423" name="Group 4"/>
          <p:cNvGrpSpPr>
            <a:grpSpLocks noChangeAspect="1"/>
          </p:cNvGrpSpPr>
          <p:nvPr/>
        </p:nvGrpSpPr>
        <p:grpSpPr>
          <a:xfrm>
            <a:off x="35409188" y="9394825"/>
            <a:ext cx="2628900" cy="3194050"/>
            <a:chOff x="3688" y="1976"/>
            <a:chExt cx="304" cy="368"/>
          </a:xfrm>
        </p:grpSpPr>
        <p:sp>
          <p:nvSpPr>
            <p:cNvPr id="17424" name="AutoShape 3"/>
            <p:cNvSpPr>
              <a:spLocks noChangeAspect="1" noTextEdit="1"/>
            </p:cNvSpPr>
            <p:nvPr/>
          </p:nvSpPr>
          <p:spPr>
            <a:xfrm>
              <a:off x="3688" y="1976"/>
              <a:ext cx="30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5" name="Freeform 5"/>
            <p:cNvSpPr>
              <a:spLocks noEditPoints="1"/>
            </p:cNvSpPr>
            <p:nvPr/>
          </p:nvSpPr>
          <p:spPr>
            <a:xfrm>
              <a:off x="3628" y="1969"/>
              <a:ext cx="424" cy="378"/>
            </a:xfrm>
            <a:custGeom>
              <a:avLst/>
              <a:gdLst/>
              <a:ahLst/>
              <a:cxnLst>
                <a:cxn ang="0">
                  <a:pos x="204" y="300"/>
                </a:cxn>
                <a:cxn ang="0">
                  <a:pos x="219" y="300"/>
                </a:cxn>
                <a:cxn ang="0">
                  <a:pos x="214" y="260"/>
                </a:cxn>
                <a:cxn ang="0">
                  <a:pos x="175" y="204"/>
                </a:cxn>
                <a:cxn ang="0">
                  <a:pos x="183" y="216"/>
                </a:cxn>
                <a:cxn ang="0">
                  <a:pos x="175" y="204"/>
                </a:cxn>
                <a:cxn ang="0">
                  <a:pos x="204" y="182"/>
                </a:cxn>
                <a:cxn ang="0">
                  <a:pos x="214" y="228"/>
                </a:cxn>
                <a:cxn ang="0">
                  <a:pos x="219" y="185"/>
                </a:cxn>
                <a:cxn ang="0">
                  <a:pos x="310" y="132"/>
                </a:cxn>
                <a:cxn ang="0">
                  <a:pos x="250" y="77"/>
                </a:cxn>
                <a:cxn ang="0">
                  <a:pos x="248" y="67"/>
                </a:cxn>
                <a:cxn ang="0">
                  <a:pos x="269" y="14"/>
                </a:cxn>
                <a:cxn ang="0">
                  <a:pos x="144" y="14"/>
                </a:cxn>
                <a:cxn ang="0">
                  <a:pos x="168" y="72"/>
                </a:cxn>
                <a:cxn ang="0">
                  <a:pos x="175" y="79"/>
                </a:cxn>
                <a:cxn ang="0">
                  <a:pos x="137" y="375"/>
                </a:cxn>
                <a:cxn ang="0">
                  <a:pos x="284" y="375"/>
                </a:cxn>
                <a:cxn ang="0">
                  <a:pos x="274" y="274"/>
                </a:cxn>
                <a:cxn ang="0">
                  <a:pos x="243" y="310"/>
                </a:cxn>
                <a:cxn ang="0">
                  <a:pos x="236" y="327"/>
                </a:cxn>
                <a:cxn ang="0">
                  <a:pos x="219" y="327"/>
                </a:cxn>
                <a:cxn ang="0">
                  <a:pos x="214" y="317"/>
                </a:cxn>
                <a:cxn ang="0">
                  <a:pos x="207" y="327"/>
                </a:cxn>
                <a:cxn ang="0">
                  <a:pos x="187" y="327"/>
                </a:cxn>
                <a:cxn ang="0">
                  <a:pos x="171" y="305"/>
                </a:cxn>
                <a:cxn ang="0">
                  <a:pos x="161" y="260"/>
                </a:cxn>
                <a:cxn ang="0">
                  <a:pos x="185" y="293"/>
                </a:cxn>
                <a:cxn ang="0">
                  <a:pos x="173" y="245"/>
                </a:cxn>
                <a:cxn ang="0">
                  <a:pos x="151" y="209"/>
                </a:cxn>
                <a:cxn ang="0">
                  <a:pos x="171" y="175"/>
                </a:cxn>
                <a:cxn ang="0">
                  <a:pos x="185" y="151"/>
                </a:cxn>
                <a:cxn ang="0">
                  <a:pos x="204" y="151"/>
                </a:cxn>
                <a:cxn ang="0">
                  <a:pos x="209" y="163"/>
                </a:cxn>
                <a:cxn ang="0">
                  <a:pos x="219" y="151"/>
                </a:cxn>
                <a:cxn ang="0">
                  <a:pos x="238" y="151"/>
                </a:cxn>
                <a:cxn ang="0">
                  <a:pos x="240" y="170"/>
                </a:cxn>
                <a:cxn ang="0">
                  <a:pos x="269" y="209"/>
                </a:cxn>
                <a:cxn ang="0">
                  <a:pos x="248" y="207"/>
                </a:cxn>
                <a:cxn ang="0">
                  <a:pos x="240" y="235"/>
                </a:cxn>
                <a:cxn ang="0">
                  <a:pos x="269" y="255"/>
                </a:cxn>
                <a:cxn ang="0">
                  <a:pos x="243" y="267"/>
                </a:cxn>
                <a:cxn ang="0">
                  <a:pos x="238" y="296"/>
                </a:cxn>
                <a:cxn ang="0">
                  <a:pos x="250" y="279"/>
                </a:cxn>
              </a:cxnLst>
              <a:rect l="0" t="0" r="0" b="0"/>
              <a:pathLst>
                <a:path w="176" h="157">
                  <a:moveTo>
                    <a:pt x="85" y="106"/>
                  </a:moveTo>
                  <a:cubicBezTo>
                    <a:pt x="85" y="125"/>
                    <a:pt x="85" y="125"/>
                    <a:pt x="85" y="125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90" y="125"/>
                    <a:pt x="90" y="125"/>
                    <a:pt x="91" y="125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0" y="108"/>
                    <a:pt x="90" y="108"/>
                    <a:pt x="89" y="108"/>
                  </a:cubicBezTo>
                  <a:cubicBezTo>
                    <a:pt x="88" y="107"/>
                    <a:pt x="86" y="107"/>
                    <a:pt x="85" y="106"/>
                  </a:cubicBezTo>
                  <a:close/>
                  <a:moveTo>
                    <a:pt x="73" y="85"/>
                  </a:moveTo>
                  <a:cubicBezTo>
                    <a:pt x="73" y="86"/>
                    <a:pt x="73" y="88"/>
                    <a:pt x="74" y="89"/>
                  </a:cubicBezTo>
                  <a:cubicBezTo>
                    <a:pt x="75" y="89"/>
                    <a:pt x="75" y="90"/>
                    <a:pt x="76" y="90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4" y="81"/>
                    <a:pt x="73" y="83"/>
                    <a:pt x="73" y="85"/>
                  </a:cubicBezTo>
                  <a:close/>
                  <a:moveTo>
                    <a:pt x="88" y="76"/>
                  </a:moveTo>
                  <a:cubicBezTo>
                    <a:pt x="87" y="76"/>
                    <a:pt x="86" y="76"/>
                    <a:pt x="85" y="76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6" y="94"/>
                    <a:pt x="87" y="94"/>
                    <a:pt x="89" y="95"/>
                  </a:cubicBezTo>
                  <a:cubicBezTo>
                    <a:pt x="90" y="95"/>
                    <a:pt x="90" y="95"/>
                    <a:pt x="91" y="95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6"/>
                    <a:pt x="89" y="76"/>
                    <a:pt x="88" y="76"/>
                  </a:cubicBezTo>
                  <a:close/>
                  <a:moveTo>
                    <a:pt x="129" y="55"/>
                  </a:moveTo>
                  <a:cubicBezTo>
                    <a:pt x="122" y="48"/>
                    <a:pt x="105" y="38"/>
                    <a:pt x="104" y="33"/>
                  </a:cubicBezTo>
                  <a:cubicBezTo>
                    <a:pt x="104" y="33"/>
                    <a:pt x="104" y="32"/>
                    <a:pt x="104" y="32"/>
                  </a:cubicBezTo>
                  <a:cubicBezTo>
                    <a:pt x="105" y="32"/>
                    <a:pt x="106" y="31"/>
                    <a:pt x="106" y="30"/>
                  </a:cubicBezTo>
                  <a:cubicBezTo>
                    <a:pt x="106" y="29"/>
                    <a:pt x="105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3"/>
                    <a:pt x="108" y="21"/>
                    <a:pt x="112" y="6"/>
                  </a:cubicBezTo>
                  <a:cubicBezTo>
                    <a:pt x="95" y="1"/>
                    <a:pt x="95" y="5"/>
                    <a:pt x="82" y="11"/>
                  </a:cubicBezTo>
                  <a:cubicBezTo>
                    <a:pt x="72" y="13"/>
                    <a:pt x="73" y="0"/>
                    <a:pt x="60" y="6"/>
                  </a:cubicBezTo>
                  <a:cubicBezTo>
                    <a:pt x="67" y="19"/>
                    <a:pt x="72" y="23"/>
                    <a:pt x="73" y="28"/>
                  </a:cubicBezTo>
                  <a:cubicBezTo>
                    <a:pt x="71" y="28"/>
                    <a:pt x="70" y="29"/>
                    <a:pt x="70" y="30"/>
                  </a:cubicBezTo>
                  <a:cubicBezTo>
                    <a:pt x="70" y="31"/>
                    <a:pt x="71" y="32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71" y="38"/>
                    <a:pt x="54" y="48"/>
                    <a:pt x="47" y="55"/>
                  </a:cubicBezTo>
                  <a:cubicBezTo>
                    <a:pt x="31" y="70"/>
                    <a:pt x="0" y="154"/>
                    <a:pt x="57" y="156"/>
                  </a:cubicBezTo>
                  <a:cubicBezTo>
                    <a:pt x="84" y="157"/>
                    <a:pt x="88" y="157"/>
                    <a:pt x="88" y="157"/>
                  </a:cubicBezTo>
                  <a:cubicBezTo>
                    <a:pt x="88" y="157"/>
                    <a:pt x="91" y="157"/>
                    <a:pt x="118" y="156"/>
                  </a:cubicBezTo>
                  <a:cubicBezTo>
                    <a:pt x="176" y="154"/>
                    <a:pt x="144" y="70"/>
                    <a:pt x="129" y="55"/>
                  </a:cubicBezTo>
                  <a:close/>
                  <a:moveTo>
                    <a:pt x="114" y="114"/>
                  </a:moveTo>
                  <a:cubicBezTo>
                    <a:pt x="113" y="117"/>
                    <a:pt x="112" y="120"/>
                    <a:pt x="110" y="123"/>
                  </a:cubicBezTo>
                  <a:cubicBezTo>
                    <a:pt x="108" y="126"/>
                    <a:pt x="105" y="128"/>
                    <a:pt x="101" y="129"/>
                  </a:cubicBezTo>
                  <a:cubicBezTo>
                    <a:pt x="100" y="130"/>
                    <a:pt x="99" y="130"/>
                    <a:pt x="99" y="130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8" y="138"/>
                    <a:pt x="96" y="139"/>
                    <a:pt x="94" y="139"/>
                  </a:cubicBezTo>
                  <a:cubicBezTo>
                    <a:pt x="92" y="139"/>
                    <a:pt x="91" y="138"/>
                    <a:pt x="91" y="136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88" y="132"/>
                    <a:pt x="87" y="132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8"/>
                    <a:pt x="84" y="139"/>
                    <a:pt x="82" y="139"/>
                  </a:cubicBezTo>
                  <a:cubicBezTo>
                    <a:pt x="80" y="139"/>
                    <a:pt x="78" y="138"/>
                    <a:pt x="78" y="136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5" y="129"/>
                    <a:pt x="73" y="128"/>
                    <a:pt x="71" y="127"/>
                  </a:cubicBezTo>
                  <a:cubicBezTo>
                    <a:pt x="67" y="124"/>
                    <a:pt x="64" y="119"/>
                    <a:pt x="63" y="113"/>
                  </a:cubicBezTo>
                  <a:cubicBezTo>
                    <a:pt x="62" y="110"/>
                    <a:pt x="64" y="108"/>
                    <a:pt x="67" y="108"/>
                  </a:cubicBezTo>
                  <a:cubicBezTo>
                    <a:pt x="69" y="109"/>
                    <a:pt x="72" y="111"/>
                    <a:pt x="72" y="114"/>
                  </a:cubicBezTo>
                  <a:cubicBezTo>
                    <a:pt x="73" y="117"/>
                    <a:pt x="75" y="120"/>
                    <a:pt x="77" y="122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4" y="103"/>
                    <a:pt x="73" y="102"/>
                    <a:pt x="72" y="102"/>
                  </a:cubicBezTo>
                  <a:cubicBezTo>
                    <a:pt x="69" y="100"/>
                    <a:pt x="67" y="98"/>
                    <a:pt x="65" y="95"/>
                  </a:cubicBezTo>
                  <a:cubicBezTo>
                    <a:pt x="64" y="93"/>
                    <a:pt x="63" y="90"/>
                    <a:pt x="63" y="87"/>
                  </a:cubicBezTo>
                  <a:cubicBezTo>
                    <a:pt x="64" y="84"/>
                    <a:pt x="64" y="81"/>
                    <a:pt x="66" y="79"/>
                  </a:cubicBezTo>
                  <a:cubicBezTo>
                    <a:pt x="67" y="77"/>
                    <a:pt x="69" y="75"/>
                    <a:pt x="71" y="73"/>
                  </a:cubicBezTo>
                  <a:cubicBezTo>
                    <a:pt x="72" y="72"/>
                    <a:pt x="74" y="71"/>
                    <a:pt x="77" y="70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8" y="62"/>
                    <a:pt x="79" y="60"/>
                    <a:pt x="82" y="60"/>
                  </a:cubicBezTo>
                  <a:cubicBezTo>
                    <a:pt x="84" y="60"/>
                    <a:pt x="85" y="61"/>
                    <a:pt x="85" y="63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6" y="68"/>
                    <a:pt x="86" y="68"/>
                    <a:pt x="87" y="68"/>
                  </a:cubicBezTo>
                  <a:cubicBezTo>
                    <a:pt x="88" y="68"/>
                    <a:pt x="90" y="68"/>
                    <a:pt x="91" y="69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1"/>
                    <a:pt x="92" y="60"/>
                    <a:pt x="95" y="60"/>
                  </a:cubicBezTo>
                  <a:cubicBezTo>
                    <a:pt x="97" y="60"/>
                    <a:pt x="99" y="62"/>
                    <a:pt x="99" y="63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0" y="70"/>
                    <a:pt x="100" y="71"/>
                  </a:cubicBezTo>
                  <a:cubicBezTo>
                    <a:pt x="104" y="72"/>
                    <a:pt x="106" y="74"/>
                    <a:pt x="108" y="76"/>
                  </a:cubicBezTo>
                  <a:cubicBezTo>
                    <a:pt x="110" y="79"/>
                    <a:pt x="112" y="83"/>
                    <a:pt x="112" y="87"/>
                  </a:cubicBezTo>
                  <a:cubicBezTo>
                    <a:pt x="113" y="90"/>
                    <a:pt x="111" y="92"/>
                    <a:pt x="108" y="92"/>
                  </a:cubicBezTo>
                  <a:cubicBezTo>
                    <a:pt x="105" y="92"/>
                    <a:pt x="103" y="89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3" y="99"/>
                    <a:pt x="105" y="100"/>
                    <a:pt x="106" y="100"/>
                  </a:cubicBezTo>
                  <a:cubicBezTo>
                    <a:pt x="109" y="101"/>
                    <a:pt x="111" y="103"/>
                    <a:pt x="112" y="106"/>
                  </a:cubicBezTo>
                  <a:cubicBezTo>
                    <a:pt x="113" y="108"/>
                    <a:pt x="114" y="111"/>
                    <a:pt x="114" y="114"/>
                  </a:cubicBezTo>
                  <a:close/>
                  <a:moveTo>
                    <a:pt x="101" y="111"/>
                  </a:moveTo>
                  <a:cubicBezTo>
                    <a:pt x="101" y="111"/>
                    <a:pt x="100" y="111"/>
                    <a:pt x="100" y="111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100" y="122"/>
                  </a:cubicBezTo>
                  <a:cubicBezTo>
                    <a:pt x="102" y="121"/>
                    <a:pt x="103" y="118"/>
                    <a:pt x="104" y="116"/>
                  </a:cubicBezTo>
                  <a:cubicBezTo>
                    <a:pt x="104" y="114"/>
                    <a:pt x="103" y="112"/>
                    <a:pt x="101" y="111"/>
                  </a:cubicBezTo>
                  <a:close/>
                </a:path>
              </a:pathLst>
            </a:custGeom>
            <a:solidFill>
              <a:srgbClr val="D7673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6" name="矩形 53"/>
          <p:cNvSpPr/>
          <p:nvPr/>
        </p:nvSpPr>
        <p:spPr>
          <a:xfrm>
            <a:off x="1843088" y="18415000"/>
            <a:ext cx="20791487" cy="6145213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pPr>
              <a:lnSpc>
                <a:spcPts val="8800"/>
              </a:lnSpc>
            </a:pPr>
            <a:r>
              <a:rPr lang="en-US" altLang="zh-CN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）项目估值不应过高，容易直接</a:t>
            </a:r>
            <a:r>
              <a:rPr lang="en-US" altLang="zh-CN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pass</a:t>
            </a:r>
            <a:r>
              <a:rPr lang="zh-CN" altLang="en-US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en-US" altLang="zh-CN" sz="5500" dirty="0">
              <a:solidFill>
                <a:srgbClr val="59595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8800"/>
              </a:lnSpc>
            </a:pPr>
            <a:r>
              <a:rPr lang="en-US" altLang="zh-CN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）融资资金应恰当，不多不少，在预期时间内实现规划，如果过往有股权融资应将其做介绍，属于加分项；</a:t>
            </a:r>
            <a:endParaRPr lang="en-US" altLang="zh-CN" sz="5500" dirty="0">
              <a:solidFill>
                <a:srgbClr val="59595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8800"/>
              </a:lnSpc>
            </a:pPr>
            <a:r>
              <a:rPr lang="en-US" altLang="zh-CN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）融资方案不是罗列融资方式，例如股权融资、民间借贷、银行贷款、老股转让等等，罗列融资手段是错误的；</a:t>
            </a:r>
            <a:endParaRPr lang="en-US" altLang="zh-CN" sz="5500" dirty="0">
              <a:solidFill>
                <a:srgbClr val="59595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427" name="矩形 54"/>
          <p:cNvSpPr/>
          <p:nvPr/>
        </p:nvSpPr>
        <p:spPr>
          <a:xfrm>
            <a:off x="26652538" y="18415000"/>
            <a:ext cx="20793075" cy="8408988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pPr>
              <a:lnSpc>
                <a:spcPts val="8800"/>
              </a:lnSpc>
            </a:pPr>
            <a:r>
              <a:rPr lang="en-US" altLang="zh-CN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）资金使用计划应细化到具体事项以及使用时间，同时应重点突出本轮融资后所能达成的成绩；</a:t>
            </a:r>
            <a:endParaRPr lang="en-US" altLang="zh-CN" sz="5500" dirty="0">
              <a:solidFill>
                <a:srgbClr val="59595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8800"/>
              </a:lnSpc>
            </a:pPr>
            <a:r>
              <a:rPr lang="en-US" altLang="zh-CN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）不要把估值模型、风险把控、危机处理等内容放进商业计划书；可以思考如何保障投资人利益的问题，投资亮点可适当考虑是否添加；</a:t>
            </a:r>
            <a:endParaRPr lang="en-US" altLang="zh-CN" sz="5500" dirty="0">
              <a:solidFill>
                <a:srgbClr val="59595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8800"/>
              </a:lnSpc>
            </a:pPr>
            <a:r>
              <a:rPr lang="en-US" altLang="zh-CN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）退出机制除非明确表态回购、对赌或其他保障性条约，列举退出方式的一律不写或只用</a:t>
            </a:r>
            <a:r>
              <a:rPr lang="en-US" altLang="zh-CN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500" dirty="0">
                <a:solidFill>
                  <a:srgbClr val="59595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句话整体概述；</a:t>
            </a:r>
            <a:endParaRPr lang="en-US" altLang="zh-CN" sz="5500" dirty="0">
              <a:solidFill>
                <a:srgbClr val="595959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7428" name="组合 4"/>
          <p:cNvGrpSpPr/>
          <p:nvPr/>
        </p:nvGrpSpPr>
        <p:grpSpPr>
          <a:xfrm>
            <a:off x="6094413" y="6623050"/>
            <a:ext cx="9110662" cy="9109075"/>
            <a:chOff x="1108075" y="1347614"/>
            <a:chExt cx="1579563" cy="1579563"/>
          </a:xfrm>
        </p:grpSpPr>
        <p:sp>
          <p:nvSpPr>
            <p:cNvPr id="17429" name="Freeform 5"/>
            <p:cNvSpPr/>
            <p:nvPr/>
          </p:nvSpPr>
          <p:spPr>
            <a:xfrm>
              <a:off x="1898650" y="1347614"/>
              <a:ext cx="104775" cy="21272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0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94" h="190">
                  <a:moveTo>
                    <a:pt x="0" y="18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63" y="184"/>
                    <a:pt x="32" y="181"/>
                    <a:pt x="0" y="181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Freeform 6"/>
            <p:cNvSpPr/>
            <p:nvPr/>
          </p:nvSpPr>
          <p:spPr>
            <a:xfrm>
              <a:off x="1654175" y="1353964"/>
              <a:ext cx="166688" cy="2270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48" h="202">
                  <a:moveTo>
                    <a:pt x="56" y="20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48" y="181"/>
                    <a:pt x="148" y="181"/>
                    <a:pt x="148" y="181"/>
                  </a:cubicBezTo>
                  <a:cubicBezTo>
                    <a:pt x="117" y="185"/>
                    <a:pt x="86" y="192"/>
                    <a:pt x="56" y="202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Freeform 7"/>
            <p:cNvSpPr/>
            <p:nvPr/>
          </p:nvSpPr>
          <p:spPr>
            <a:xfrm>
              <a:off x="1433513" y="1434927"/>
              <a:ext cx="211137" cy="23018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88" h="203">
                  <a:moveTo>
                    <a:pt x="107" y="203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60" y="168"/>
                    <a:pt x="132" y="184"/>
                    <a:pt x="107" y="203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Freeform 8"/>
            <p:cNvSpPr/>
            <p:nvPr/>
          </p:nvSpPr>
          <p:spPr>
            <a:xfrm>
              <a:off x="1258888" y="1587327"/>
              <a:ext cx="234950" cy="2063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9" h="183">
                  <a:moveTo>
                    <a:pt x="147" y="18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09" y="112"/>
                    <a:pt x="209" y="112"/>
                    <a:pt x="209" y="112"/>
                  </a:cubicBezTo>
                  <a:cubicBezTo>
                    <a:pt x="187" y="133"/>
                    <a:pt x="166" y="157"/>
                    <a:pt x="147" y="183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9"/>
            <p:cNvSpPr/>
            <p:nvPr/>
          </p:nvSpPr>
          <p:spPr>
            <a:xfrm>
              <a:off x="1147763" y="1792114"/>
              <a:ext cx="234950" cy="1635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11" h="146">
                  <a:moveTo>
                    <a:pt x="173" y="146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196" y="86"/>
                    <a:pt x="183" y="115"/>
                    <a:pt x="173" y="146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10"/>
            <p:cNvSpPr/>
            <p:nvPr/>
          </p:nvSpPr>
          <p:spPr>
            <a:xfrm>
              <a:off x="1108075" y="2031827"/>
              <a:ext cx="214313" cy="10636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190" h="95">
                  <a:moveTo>
                    <a:pt x="182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5" y="31"/>
                    <a:pt x="182" y="62"/>
                    <a:pt x="182" y="95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Freeform 11"/>
            <p:cNvSpPr/>
            <p:nvPr/>
          </p:nvSpPr>
          <p:spPr>
            <a:xfrm>
              <a:off x="1114425" y="2214389"/>
              <a:ext cx="227013" cy="1666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202" h="148">
                  <a:moveTo>
                    <a:pt x="202" y="92"/>
                  </a:moveTo>
                  <a:cubicBezTo>
                    <a:pt x="29" y="148"/>
                    <a:pt x="29" y="148"/>
                    <a:pt x="29" y="14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32"/>
                    <a:pt x="192" y="62"/>
                    <a:pt x="202" y="92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12"/>
            <p:cNvSpPr/>
            <p:nvPr/>
          </p:nvSpPr>
          <p:spPr>
            <a:xfrm>
              <a:off x="1196975" y="2389014"/>
              <a:ext cx="228600" cy="2127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202" h="188">
                  <a:moveTo>
                    <a:pt x="202" y="81"/>
                  </a:moveTo>
                  <a:cubicBezTo>
                    <a:pt x="55" y="188"/>
                    <a:pt x="55" y="188"/>
                    <a:pt x="55" y="18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7" y="29"/>
                    <a:pt x="184" y="56"/>
                    <a:pt x="202" y="81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3"/>
            <p:cNvSpPr/>
            <p:nvPr/>
          </p:nvSpPr>
          <p:spPr>
            <a:xfrm>
              <a:off x="1349375" y="2541414"/>
              <a:ext cx="204788" cy="2349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183" h="209">
                  <a:moveTo>
                    <a:pt x="183" y="62"/>
                  </a:moveTo>
                  <a:cubicBezTo>
                    <a:pt x="76" y="209"/>
                    <a:pt x="76" y="209"/>
                    <a:pt x="76" y="209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4" y="23"/>
                    <a:pt x="158" y="44"/>
                    <a:pt x="183" y="62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14"/>
            <p:cNvSpPr/>
            <p:nvPr/>
          </p:nvSpPr>
          <p:spPr>
            <a:xfrm>
              <a:off x="1552575" y="2652539"/>
              <a:ext cx="165100" cy="2349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146" h="210">
                  <a:moveTo>
                    <a:pt x="146" y="37"/>
                  </a:moveTo>
                  <a:cubicBezTo>
                    <a:pt x="90" y="210"/>
                    <a:pt x="90" y="210"/>
                    <a:pt x="90" y="21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7" y="15"/>
                    <a:pt x="116" y="27"/>
                    <a:pt x="146" y="37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15"/>
            <p:cNvSpPr/>
            <p:nvPr/>
          </p:nvSpPr>
          <p:spPr>
            <a:xfrm>
              <a:off x="1792288" y="2712864"/>
              <a:ext cx="106362" cy="2143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0"/>
                </a:cxn>
                <a:cxn ang="0">
                  <a:pos x="2147483647" y="2147483647"/>
                </a:cxn>
              </a:cxnLst>
              <a:rect l="0" t="0" r="0" b="0"/>
              <a:pathLst>
                <a:path w="94" h="190">
                  <a:moveTo>
                    <a:pt x="94" y="8"/>
                  </a:moveTo>
                  <a:cubicBezTo>
                    <a:pt x="94" y="190"/>
                    <a:pt x="94" y="190"/>
                    <a:pt x="94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6"/>
                    <a:pt x="61" y="8"/>
                    <a:pt x="94" y="8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16"/>
            <p:cNvSpPr/>
            <p:nvPr/>
          </p:nvSpPr>
          <p:spPr>
            <a:xfrm>
              <a:off x="1974850" y="2693814"/>
              <a:ext cx="168275" cy="227013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rect l="0" t="0" r="0" b="0"/>
              <a:pathLst>
                <a:path w="149" h="202">
                  <a:moveTo>
                    <a:pt x="92" y="0"/>
                  </a:moveTo>
                  <a:cubicBezTo>
                    <a:pt x="149" y="173"/>
                    <a:pt x="149" y="173"/>
                    <a:pt x="149" y="173"/>
                  </a:cubicBezTo>
                  <a:cubicBezTo>
                    <a:pt x="59" y="202"/>
                    <a:pt x="59" y="202"/>
                    <a:pt x="59" y="2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2" y="17"/>
                    <a:pt x="63" y="10"/>
                    <a:pt x="92" y="0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17"/>
            <p:cNvSpPr/>
            <p:nvPr/>
          </p:nvSpPr>
          <p:spPr>
            <a:xfrm>
              <a:off x="2151063" y="2609677"/>
              <a:ext cx="211137" cy="230187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rect l="0" t="0" r="0" b="0"/>
              <a:pathLst>
                <a:path w="188" h="203">
                  <a:moveTo>
                    <a:pt x="81" y="0"/>
                  </a:moveTo>
                  <a:cubicBezTo>
                    <a:pt x="188" y="147"/>
                    <a:pt x="188" y="147"/>
                    <a:pt x="188" y="147"/>
                  </a:cubicBezTo>
                  <a:cubicBezTo>
                    <a:pt x="112" y="203"/>
                    <a:pt x="112" y="203"/>
                    <a:pt x="112" y="20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9" y="35"/>
                    <a:pt x="56" y="19"/>
                    <a:pt x="81" y="0"/>
                  </a:cubicBezTo>
                  <a:close/>
                </a:path>
              </a:pathLst>
            </a:custGeom>
            <a:solidFill>
              <a:srgbClr val="FE9C3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18"/>
            <p:cNvSpPr/>
            <p:nvPr/>
          </p:nvSpPr>
          <p:spPr>
            <a:xfrm>
              <a:off x="2301875" y="2481089"/>
              <a:ext cx="234950" cy="206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rect l="0" t="0" r="0" b="0"/>
              <a:pathLst>
                <a:path w="210" h="183">
                  <a:moveTo>
                    <a:pt x="62" y="0"/>
                  </a:moveTo>
                  <a:cubicBezTo>
                    <a:pt x="210" y="107"/>
                    <a:pt x="210" y="107"/>
                    <a:pt x="210" y="107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3" y="49"/>
                    <a:pt x="44" y="26"/>
                    <a:pt x="62" y="0"/>
                  </a:cubicBezTo>
                  <a:close/>
                </a:path>
              </a:pathLst>
            </a:custGeom>
            <a:solidFill>
              <a:srgbClr val="FF881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19"/>
            <p:cNvSpPr/>
            <p:nvPr/>
          </p:nvSpPr>
          <p:spPr>
            <a:xfrm>
              <a:off x="2413000" y="2317577"/>
              <a:ext cx="234950" cy="16510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rect l="0" t="0" r="0" b="0"/>
              <a:pathLst>
                <a:path w="210" h="146">
                  <a:moveTo>
                    <a:pt x="37" y="0"/>
                  </a:moveTo>
                  <a:cubicBezTo>
                    <a:pt x="210" y="56"/>
                    <a:pt x="210" y="56"/>
                    <a:pt x="210" y="56"/>
                  </a:cubicBezTo>
                  <a:cubicBezTo>
                    <a:pt x="181" y="146"/>
                    <a:pt x="181" y="146"/>
                    <a:pt x="181" y="14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5" y="60"/>
                    <a:pt x="27" y="30"/>
                    <a:pt x="37" y="0"/>
                  </a:cubicBezTo>
                  <a:close/>
                </a:path>
              </a:pathLst>
            </a:custGeom>
            <a:solidFill>
              <a:srgbClr val="FF881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20"/>
            <p:cNvSpPr/>
            <p:nvPr/>
          </p:nvSpPr>
          <p:spPr>
            <a:xfrm>
              <a:off x="2473325" y="2138189"/>
              <a:ext cx="214313" cy="1047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rect l="0" t="0" r="0" b="0"/>
              <a:pathLst>
                <a:path w="190" h="94">
                  <a:moveTo>
                    <a:pt x="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63"/>
                    <a:pt x="9" y="32"/>
                    <a:pt x="9" y="0"/>
                  </a:cubicBezTo>
                  <a:close/>
                </a:path>
              </a:pathLst>
            </a:custGeom>
            <a:solidFill>
              <a:srgbClr val="FF881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21"/>
            <p:cNvSpPr/>
            <p:nvPr/>
          </p:nvSpPr>
          <p:spPr>
            <a:xfrm>
              <a:off x="2454275" y="1893714"/>
              <a:ext cx="228600" cy="16668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202" h="148">
                  <a:moveTo>
                    <a:pt x="0" y="56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17" y="116"/>
                    <a:pt x="10" y="85"/>
                    <a:pt x="0" y="56"/>
                  </a:cubicBezTo>
                  <a:close/>
                </a:path>
              </a:pathLst>
            </a:custGeom>
            <a:solidFill>
              <a:srgbClr val="FF881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22"/>
            <p:cNvSpPr/>
            <p:nvPr/>
          </p:nvSpPr>
          <p:spPr>
            <a:xfrm>
              <a:off x="2370138" y="1673052"/>
              <a:ext cx="230187" cy="211137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203" h="188">
                  <a:moveTo>
                    <a:pt x="0" y="107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35" y="160"/>
                    <a:pt x="19" y="132"/>
                    <a:pt x="0" y="107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23"/>
            <p:cNvSpPr/>
            <p:nvPr/>
          </p:nvSpPr>
          <p:spPr>
            <a:xfrm>
              <a:off x="2241550" y="1496839"/>
              <a:ext cx="206375" cy="23653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183" h="209">
                  <a:moveTo>
                    <a:pt x="0" y="147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50" y="186"/>
                    <a:pt x="26" y="165"/>
                    <a:pt x="0" y="147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24"/>
            <p:cNvSpPr/>
            <p:nvPr/>
          </p:nvSpPr>
          <p:spPr>
            <a:xfrm>
              <a:off x="2078038" y="1385714"/>
              <a:ext cx="165100" cy="23653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146" h="210">
                  <a:moveTo>
                    <a:pt x="0" y="173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60" y="195"/>
                    <a:pt x="31" y="183"/>
                    <a:pt x="0" y="173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Text Box 7"/>
            <p:cNvSpPr txBox="1"/>
            <p:nvPr/>
          </p:nvSpPr>
          <p:spPr>
            <a:xfrm>
              <a:off x="1667916" y="1838022"/>
              <a:ext cx="459368" cy="5950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45720" tIns="22860" rIns="45720" bIns="22860" anchor="t" anchorCtr="0">
              <a:spAutoFit/>
            </a:bodyPr>
            <a:lstStyle/>
            <a:p>
              <a:pPr algn="ctr"/>
              <a:r>
                <a:rPr lang="en-US" altLang="zh-CN" sz="11000" dirty="0">
                  <a:solidFill>
                    <a:srgbClr val="C8A2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r>
                <a:rPr lang="zh-CN" altLang="en-US" sz="11000" dirty="0">
                  <a:solidFill>
                    <a:srgbClr val="C8A2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altLang="zh-CN" sz="11000" dirty="0">
                <a:solidFill>
                  <a:srgbClr val="C8A2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1000" dirty="0">
                  <a:solidFill>
                    <a:srgbClr val="C8A2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N%</a:t>
              </a:r>
              <a:endParaRPr lang="en-CA" altLang="en-US" sz="11000" dirty="0">
                <a:solidFill>
                  <a:srgbClr val="C8A2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50" name="组合 7"/>
          <p:cNvGrpSpPr/>
          <p:nvPr/>
        </p:nvGrpSpPr>
        <p:grpSpPr>
          <a:xfrm>
            <a:off x="3835400" y="16921163"/>
            <a:ext cx="13350875" cy="966787"/>
            <a:chOff x="625141" y="3003798"/>
            <a:chExt cx="2427321" cy="170638"/>
          </a:xfrm>
        </p:grpSpPr>
        <p:sp>
          <p:nvSpPr>
            <p:cNvPr id="17451" name="TextBox 5"/>
            <p:cNvSpPr txBox="1"/>
            <p:nvPr/>
          </p:nvSpPr>
          <p:spPr>
            <a:xfrm>
              <a:off x="710858" y="3003798"/>
              <a:ext cx="2341604" cy="1706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5500" dirty="0">
                  <a:solidFill>
                    <a:srgbClr val="595959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融资阶段        融资金额        出让股权比例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25141" y="3071746"/>
              <a:ext cx="43200" cy="4320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78" name="矩形 77"/>
            <p:cNvSpPr/>
            <p:nvPr/>
          </p:nvSpPr>
          <p:spPr>
            <a:xfrm>
              <a:off x="1384402" y="3071746"/>
              <a:ext cx="43200" cy="43200"/>
            </a:xfrm>
            <a:prstGeom prst="rect">
              <a:avLst/>
            </a:prstGeom>
            <a:solidFill>
              <a:srgbClr val="FF8814"/>
            </a:solidFill>
            <a:ln>
              <a:solidFill>
                <a:srgbClr val="FF88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79" name="矩形 78"/>
            <p:cNvSpPr/>
            <p:nvPr/>
          </p:nvSpPr>
          <p:spPr>
            <a:xfrm>
              <a:off x="2169845" y="3071746"/>
              <a:ext cx="43200" cy="43200"/>
            </a:xfrm>
            <a:prstGeom prst="rect">
              <a:avLst/>
            </a:prstGeom>
            <a:solidFill>
              <a:srgbClr val="1B559F"/>
            </a:solidFill>
            <a:ln>
              <a:solidFill>
                <a:srgbClr val="1B55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pic>
        <p:nvPicPr>
          <p:cNvPr id="17455" name="Picture 2"/>
          <p:cNvPicPr/>
          <p:nvPr/>
        </p:nvPicPr>
        <p:blipFill>
          <a:blip r:embed="rId6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" name="菱形 81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7457" name="组合 82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84" name="菱形 83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459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95" name="直接连接符 94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7462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93" name="直接连接符 92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7465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91" name="直接连接符 90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7468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89" name="直接连接符 88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7471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0"/>
            <a:ext cx="50298350" cy="13858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0" y="1981200"/>
            <a:ext cx="50298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26320750"/>
            <a:ext cx="50298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92138" y="1981200"/>
            <a:ext cx="0" cy="24339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706213" y="1981200"/>
            <a:ext cx="0" cy="24339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375775" y="8602663"/>
            <a:ext cx="316833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375775" y="16524288"/>
            <a:ext cx="316833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0" name="TextBox 13"/>
          <p:cNvSpPr txBox="1"/>
          <p:nvPr/>
        </p:nvSpPr>
        <p:spPr>
          <a:xfrm>
            <a:off x="9321800" y="8905875"/>
            <a:ext cx="31684913" cy="7618413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商业计划书的撰写应简明扼要、完整有序、重点突出，不应贪大求全，过分表达；商业计划书的框架内容可自行选择，但要求上下文表达内容有连贯性，有逻辑性；设计应尽可能统一、美观、大方。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对于初创期企业，团队因素占投资人投资决策比重较大，所以团队介绍应作为商业计划书重点介绍内容，并放至第一板块。用户分析、产品服务、盈利模式、运营情况、融资介绍等方面的内容也尽量不缺失。</a:t>
            </a:r>
          </a:p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避免本讲义中提到的禁忌事项，同时注意文中提到的注意事项！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441" name="TextBox 14"/>
          <p:cNvSpPr txBox="1"/>
          <p:nvPr/>
        </p:nvSpPr>
        <p:spPr>
          <a:xfrm>
            <a:off x="23229888" y="5829300"/>
            <a:ext cx="3838575" cy="2200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小结</a:t>
            </a:r>
          </a:p>
        </p:txBody>
      </p:sp>
      <p:pic>
        <p:nvPicPr>
          <p:cNvPr id="18442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Box 9"/>
          <p:cNvSpPr txBox="1"/>
          <p:nvPr/>
        </p:nvSpPr>
        <p:spPr>
          <a:xfrm>
            <a:off x="19172555" y="5363210"/>
            <a:ext cx="8016875" cy="388810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22000" b="1" dirty="0">
                <a:solidFill>
                  <a:srgbClr val="1B559F"/>
                </a:solidFill>
                <a:latin typeface="Ebrima" panose="02000000000000000000" pitchFamily="2" charset="0"/>
                <a:ea typeface="宋体" panose="02010600030101010101" pitchFamily="2" charset="-122"/>
                <a:cs typeface="Ebrima" panose="02000000000000000000" pitchFamily="2" charset="0"/>
              </a:rPr>
              <a:t>谢</a:t>
            </a:r>
            <a:r>
              <a:rPr lang="en-US" altLang="zh-CN" sz="22000" b="1" dirty="0">
                <a:solidFill>
                  <a:srgbClr val="1B559F"/>
                </a:solidFill>
                <a:latin typeface="Ebrima" panose="02000000000000000000" pitchFamily="2" charset="0"/>
                <a:ea typeface="宋体" panose="02010600030101010101" pitchFamily="2" charset="-122"/>
                <a:cs typeface="Ebrima" panose="02000000000000000000" pitchFamily="2" charset="0"/>
              </a:rPr>
              <a:t> </a:t>
            </a:r>
            <a:r>
              <a:rPr lang="zh-CN" altLang="en-US" sz="22000" b="1" dirty="0">
                <a:solidFill>
                  <a:srgbClr val="1B559F"/>
                </a:solidFill>
                <a:latin typeface="Ebrima" panose="02000000000000000000" pitchFamily="2" charset="0"/>
                <a:ea typeface="宋体" panose="02010600030101010101" pitchFamily="2" charset="-122"/>
                <a:cs typeface="Ebrima" panose="02000000000000000000" pitchFamily="2" charset="0"/>
              </a:rPr>
              <a:t>谢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0"/>
            <a:ext cx="50298350" cy="13858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 flipV="1">
            <a:off x="0" y="1385888"/>
            <a:ext cx="7324725" cy="60277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 rot="19250398">
            <a:off x="-157162" y="2989263"/>
            <a:ext cx="5545138" cy="11890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r>
              <a:rPr lang="zh-CN" altLang="en-US" sz="7700" b="1" strike="noStrike" noProof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禁忌</a:t>
            </a:r>
          </a:p>
        </p:txBody>
      </p:sp>
      <p:sp>
        <p:nvSpPr>
          <p:cNvPr id="3077" name="TextBox 20"/>
          <p:cNvSpPr txBox="1"/>
          <p:nvPr/>
        </p:nvSpPr>
        <p:spPr>
          <a:xfrm>
            <a:off x="3760788" y="8415338"/>
            <a:ext cx="694055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过多强调细节</a:t>
            </a:r>
          </a:p>
        </p:txBody>
      </p:sp>
      <p:sp>
        <p:nvSpPr>
          <p:cNvPr id="3078" name="TextBox 21"/>
          <p:cNvSpPr txBox="1"/>
          <p:nvPr/>
        </p:nvSpPr>
        <p:spPr>
          <a:xfrm>
            <a:off x="3760788" y="10671175"/>
            <a:ext cx="7927975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只有创意无落地</a:t>
            </a:r>
          </a:p>
        </p:txBody>
      </p:sp>
      <p:sp>
        <p:nvSpPr>
          <p:cNvPr id="3079" name="TextBox 22"/>
          <p:cNvSpPr txBox="1"/>
          <p:nvPr/>
        </p:nvSpPr>
        <p:spPr>
          <a:xfrm>
            <a:off x="3760788" y="12927013"/>
            <a:ext cx="6872287" cy="168751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夸大、不客观</a:t>
            </a:r>
          </a:p>
        </p:txBody>
      </p:sp>
      <p:sp>
        <p:nvSpPr>
          <p:cNvPr id="3080" name="TextBox 23"/>
          <p:cNvSpPr txBox="1"/>
          <p:nvPr/>
        </p:nvSpPr>
        <p:spPr>
          <a:xfrm>
            <a:off x="3760788" y="15182850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求多求全</a:t>
            </a:r>
          </a:p>
        </p:txBody>
      </p:sp>
      <p:sp>
        <p:nvSpPr>
          <p:cNvPr id="3081" name="TextBox 24"/>
          <p:cNvSpPr txBox="1"/>
          <p:nvPr/>
        </p:nvSpPr>
        <p:spPr>
          <a:xfrm>
            <a:off x="13460413" y="11071860"/>
            <a:ext cx="7927975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讲生态、讲概念</a:t>
            </a:r>
          </a:p>
        </p:txBody>
      </p:sp>
      <p:sp>
        <p:nvSpPr>
          <p:cNvPr id="3082" name="TextBox 25"/>
          <p:cNvSpPr txBox="1"/>
          <p:nvPr/>
        </p:nvSpPr>
        <p:spPr>
          <a:xfrm>
            <a:off x="3760788" y="17438688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只缺资金</a:t>
            </a:r>
          </a:p>
        </p:txBody>
      </p:sp>
      <p:sp>
        <p:nvSpPr>
          <p:cNvPr id="3083" name="TextBox 26"/>
          <p:cNvSpPr txBox="1"/>
          <p:nvPr/>
        </p:nvSpPr>
        <p:spPr>
          <a:xfrm>
            <a:off x="13460413" y="8313738"/>
            <a:ext cx="496570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没有对手</a:t>
            </a:r>
          </a:p>
        </p:txBody>
      </p:sp>
      <p:sp>
        <p:nvSpPr>
          <p:cNvPr id="3084" name="TextBox 27"/>
          <p:cNvSpPr txBox="1"/>
          <p:nvPr/>
        </p:nvSpPr>
        <p:spPr>
          <a:xfrm>
            <a:off x="13460413" y="13829983"/>
            <a:ext cx="891540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花哨多样、纯文字</a:t>
            </a:r>
          </a:p>
        </p:txBody>
      </p:sp>
      <p:sp>
        <p:nvSpPr>
          <p:cNvPr id="3085" name="TextBox 28"/>
          <p:cNvSpPr txBox="1"/>
          <p:nvPr/>
        </p:nvSpPr>
        <p:spPr>
          <a:xfrm>
            <a:off x="13460413" y="16731615"/>
            <a:ext cx="89154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专业术语晦涩难懂</a:t>
            </a:r>
          </a:p>
        </p:txBody>
      </p:sp>
      <p:sp>
        <p:nvSpPr>
          <p:cNvPr id="3086" name="TextBox 30"/>
          <p:cNvSpPr txBox="1"/>
          <p:nvPr/>
        </p:nvSpPr>
        <p:spPr>
          <a:xfrm>
            <a:off x="13460413" y="19592925"/>
            <a:ext cx="7927975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太过空泛无实质</a:t>
            </a:r>
          </a:p>
        </p:txBody>
      </p:sp>
      <p:sp>
        <p:nvSpPr>
          <p:cNvPr id="3087" name="TextBox 31"/>
          <p:cNvSpPr txBox="1"/>
          <p:nvPr/>
        </p:nvSpPr>
        <p:spPr>
          <a:xfrm>
            <a:off x="3760788" y="19692938"/>
            <a:ext cx="496570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只谈情怀</a:t>
            </a:r>
          </a:p>
        </p:txBody>
      </p:sp>
      <p:sp>
        <p:nvSpPr>
          <p:cNvPr id="5" name="乘号 4"/>
          <p:cNvSpPr/>
          <p:nvPr/>
        </p:nvSpPr>
        <p:spPr>
          <a:xfrm>
            <a:off x="3008313" y="8866188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3" name="乘号 32"/>
          <p:cNvSpPr/>
          <p:nvPr/>
        </p:nvSpPr>
        <p:spPr>
          <a:xfrm>
            <a:off x="3008313" y="11122025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4" name="乘号 33"/>
          <p:cNvSpPr/>
          <p:nvPr/>
        </p:nvSpPr>
        <p:spPr>
          <a:xfrm>
            <a:off x="3008313" y="13377863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5" name="乘号 34"/>
          <p:cNvSpPr/>
          <p:nvPr/>
        </p:nvSpPr>
        <p:spPr>
          <a:xfrm>
            <a:off x="3008313" y="15633700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6" name="乘号 35"/>
          <p:cNvSpPr/>
          <p:nvPr/>
        </p:nvSpPr>
        <p:spPr>
          <a:xfrm>
            <a:off x="3008313" y="17887950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7" name="乘号 36"/>
          <p:cNvSpPr/>
          <p:nvPr/>
        </p:nvSpPr>
        <p:spPr>
          <a:xfrm>
            <a:off x="3008313" y="20143788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88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8" name="乘号 37"/>
          <p:cNvSpPr/>
          <p:nvPr/>
        </p:nvSpPr>
        <p:spPr>
          <a:xfrm>
            <a:off x="12669838" y="8810625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39" name="乘号 38"/>
          <p:cNvSpPr/>
          <p:nvPr/>
        </p:nvSpPr>
        <p:spPr>
          <a:xfrm>
            <a:off x="12669838" y="11568748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40" name="乘号 39"/>
          <p:cNvSpPr/>
          <p:nvPr/>
        </p:nvSpPr>
        <p:spPr>
          <a:xfrm>
            <a:off x="12669838" y="14326870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41" name="乘号 40"/>
          <p:cNvSpPr/>
          <p:nvPr/>
        </p:nvSpPr>
        <p:spPr>
          <a:xfrm>
            <a:off x="12669838" y="17228503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43" name="乘号 42"/>
          <p:cNvSpPr/>
          <p:nvPr/>
        </p:nvSpPr>
        <p:spPr>
          <a:xfrm>
            <a:off x="12669838" y="20088225"/>
            <a:ext cx="792163" cy="792163"/>
          </a:xfrm>
          <a:prstGeom prst="mathMultiply">
            <a:avLst>
              <a:gd name="adj1" fmla="val 266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>
            <a:stCxn id="3074" idx="2"/>
          </p:cNvCxnSpPr>
          <p:nvPr/>
        </p:nvCxnSpPr>
        <p:spPr>
          <a:xfrm>
            <a:off x="25149175" y="1385888"/>
            <a:ext cx="0" cy="25547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1" name="TextBox 44"/>
          <p:cNvSpPr txBox="1"/>
          <p:nvPr/>
        </p:nvSpPr>
        <p:spPr>
          <a:xfrm>
            <a:off x="28635325" y="8205788"/>
            <a:ext cx="16984663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字体大小合适，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1.5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倍行距，色彩饱满</a:t>
            </a:r>
          </a:p>
        </p:txBody>
      </p:sp>
      <p:sp>
        <p:nvSpPr>
          <p:cNvPr id="3102" name="TextBox 45"/>
          <p:cNvSpPr txBox="1"/>
          <p:nvPr/>
        </p:nvSpPr>
        <p:spPr>
          <a:xfrm>
            <a:off x="28635325" y="11006138"/>
            <a:ext cx="16817975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无切换声音，仅“单击鼠标时”换片</a:t>
            </a:r>
          </a:p>
        </p:txBody>
      </p:sp>
      <p:sp>
        <p:nvSpPr>
          <p:cNvPr id="3103" name="TextBox 46"/>
          <p:cNvSpPr txBox="1"/>
          <p:nvPr/>
        </p:nvSpPr>
        <p:spPr>
          <a:xfrm>
            <a:off x="28635325" y="13806488"/>
            <a:ext cx="18299113" cy="1692275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Windows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版本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20-30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页，不大于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20M</a:t>
            </a:r>
            <a:endParaRPr lang="zh-CN" altLang="en-US" sz="7700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04" name="TextBox 48"/>
          <p:cNvSpPr txBox="1"/>
          <p:nvPr/>
        </p:nvSpPr>
        <p:spPr>
          <a:xfrm>
            <a:off x="28635325" y="16606838"/>
            <a:ext cx="18299113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勿使用除“直线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曲线”外其他动作路径</a:t>
            </a:r>
          </a:p>
        </p:txBody>
      </p:sp>
      <p:sp>
        <p:nvSpPr>
          <p:cNvPr id="3105" name="TextBox 54"/>
          <p:cNvSpPr txBox="1"/>
          <p:nvPr/>
        </p:nvSpPr>
        <p:spPr>
          <a:xfrm>
            <a:off x="28635325" y="19405600"/>
            <a:ext cx="17311688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系统用最佳选择为无切换效果</a:t>
            </a:r>
            <a:r>
              <a: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无动画</a:t>
            </a:r>
          </a:p>
        </p:txBody>
      </p:sp>
      <p:cxnSp>
        <p:nvCxnSpPr>
          <p:cNvPr id="68" name="直接连接符 67"/>
          <p:cNvCxnSpPr>
            <a:stCxn id="3074" idx="2"/>
          </p:cNvCxnSpPr>
          <p:nvPr/>
        </p:nvCxnSpPr>
        <p:spPr>
          <a:xfrm flipV="1">
            <a:off x="25149175" y="1385888"/>
            <a:ext cx="7324725" cy="6027738"/>
          </a:xfrm>
          <a:prstGeom prst="line">
            <a:avLst/>
          </a:prstGeom>
          <a:ln>
            <a:solidFill>
              <a:srgbClr val="FF88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 rot="19250398">
            <a:off x="24947563" y="3003550"/>
            <a:ext cx="5545138" cy="1189038"/>
          </a:xfrm>
          <a:prstGeom prst="rect">
            <a:avLst/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r>
              <a:rPr lang="zh-CN" altLang="en-US" sz="7700" b="1" strike="noStrike" noProof="1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</a:t>
            </a:r>
          </a:p>
        </p:txBody>
      </p:sp>
      <p:sp>
        <p:nvSpPr>
          <p:cNvPr id="70" name="同心圆 69"/>
          <p:cNvSpPr/>
          <p:nvPr/>
        </p:nvSpPr>
        <p:spPr>
          <a:xfrm>
            <a:off x="28041600" y="8759825"/>
            <a:ext cx="593725" cy="593725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71" name="同心圆 70"/>
          <p:cNvSpPr/>
          <p:nvPr/>
        </p:nvSpPr>
        <p:spPr>
          <a:xfrm>
            <a:off x="28041600" y="11557000"/>
            <a:ext cx="593725" cy="593725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72" name="同心圆 71"/>
          <p:cNvSpPr/>
          <p:nvPr/>
        </p:nvSpPr>
        <p:spPr>
          <a:xfrm>
            <a:off x="28041600" y="14354175"/>
            <a:ext cx="593725" cy="595313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73" name="同心圆 72"/>
          <p:cNvSpPr/>
          <p:nvPr/>
        </p:nvSpPr>
        <p:spPr>
          <a:xfrm>
            <a:off x="28041600" y="19950113"/>
            <a:ext cx="593725" cy="595313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  <p:sp>
        <p:nvSpPr>
          <p:cNvPr id="74" name="同心圆 73"/>
          <p:cNvSpPr/>
          <p:nvPr/>
        </p:nvSpPr>
        <p:spPr>
          <a:xfrm>
            <a:off x="28041600" y="17152938"/>
            <a:ext cx="593725" cy="593725"/>
          </a:xfrm>
          <a:prstGeom prst="donut">
            <a:avLst>
              <a:gd name="adj" fmla="val 7350"/>
            </a:avLst>
          </a:prstGeom>
          <a:solidFill>
            <a:srgbClr val="FF8814"/>
          </a:solidFill>
          <a:ln>
            <a:solidFill>
              <a:srgbClr val="FF88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rtlCol="0" anchor="ctr"/>
          <a:lstStyle/>
          <a:p>
            <a:pPr algn="ctr" fontAlgn="auto"/>
            <a:endParaRPr lang="zh-CN" altLang="en-US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001838"/>
            <a:ext cx="50298350" cy="23764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8" name="组合 7"/>
          <p:cNvGrpSpPr/>
          <p:nvPr/>
        </p:nvGrpSpPr>
        <p:grpSpPr>
          <a:xfrm>
            <a:off x="22871113" y="912813"/>
            <a:ext cx="4556125" cy="4554537"/>
            <a:chOff x="4067944" y="1275606"/>
            <a:chExt cx="828000" cy="828000"/>
          </a:xfrm>
        </p:grpSpPr>
        <p:sp>
          <p:nvSpPr>
            <p:cNvPr id="5" name="同心圆 4"/>
            <p:cNvSpPr/>
            <p:nvPr/>
          </p:nvSpPr>
          <p:spPr>
            <a:xfrm>
              <a:off x="4067944" y="1275606"/>
              <a:ext cx="828000" cy="828000"/>
            </a:xfrm>
            <a:prstGeom prst="donut">
              <a:avLst>
                <a:gd name="adj" fmla="val 17537"/>
              </a:avLst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10144" y="1417629"/>
              <a:ext cx="547200" cy="547200"/>
            </a:xfrm>
            <a:prstGeom prst="ellipse">
              <a:avLst/>
            </a:prstGeom>
            <a:solidFill>
              <a:srgbClr val="1B55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101" name="TextBox 8"/>
          <p:cNvSpPr txBox="1"/>
          <p:nvPr/>
        </p:nvSpPr>
        <p:spPr>
          <a:xfrm>
            <a:off x="24077613" y="1581150"/>
            <a:ext cx="2143125" cy="3217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88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88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8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4102" name="TextBox 9"/>
          <p:cNvSpPr txBox="1"/>
          <p:nvPr/>
        </p:nvSpPr>
        <p:spPr>
          <a:xfrm>
            <a:off x="17183100" y="2259013"/>
            <a:ext cx="5688013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88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4103" name="TextBox 10"/>
          <p:cNvSpPr txBox="1"/>
          <p:nvPr/>
        </p:nvSpPr>
        <p:spPr>
          <a:xfrm>
            <a:off x="27382788" y="2259013"/>
            <a:ext cx="5688012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88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059988" y="7921625"/>
            <a:ext cx="0" cy="1584325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0119975" y="7921625"/>
            <a:ext cx="0" cy="1584325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059988" y="7808913"/>
            <a:ext cx="0" cy="158448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0178375" y="7921625"/>
            <a:ext cx="0" cy="1584325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397113" y="7921625"/>
            <a:ext cx="0" cy="1584325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9" name="TextBox 18"/>
          <p:cNvSpPr txBox="1"/>
          <p:nvPr/>
        </p:nvSpPr>
        <p:spPr>
          <a:xfrm>
            <a:off x="1779588" y="5938838"/>
            <a:ext cx="6588125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01</a:t>
            </a:r>
            <a:r>
              <a:rPr lang="zh-CN" altLang="en-US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我们是谁</a:t>
            </a:r>
          </a:p>
        </p:txBody>
      </p:sp>
      <p:sp>
        <p:nvSpPr>
          <p:cNvPr id="4110" name="TextBox 19"/>
          <p:cNvSpPr txBox="1"/>
          <p:nvPr/>
        </p:nvSpPr>
        <p:spPr>
          <a:xfrm>
            <a:off x="12077700" y="5938838"/>
            <a:ext cx="6588125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02</a:t>
            </a:r>
            <a:r>
              <a:rPr lang="zh-CN" altLang="en-US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想做什么</a:t>
            </a:r>
          </a:p>
        </p:txBody>
      </p:sp>
      <p:sp>
        <p:nvSpPr>
          <p:cNvPr id="4111" name="TextBox 20"/>
          <p:cNvSpPr txBox="1"/>
          <p:nvPr/>
        </p:nvSpPr>
        <p:spPr>
          <a:xfrm>
            <a:off x="22375813" y="5938838"/>
            <a:ext cx="5461000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03</a:t>
            </a:r>
            <a:r>
              <a:rPr lang="zh-CN" altLang="en-US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怎么做</a:t>
            </a:r>
          </a:p>
        </p:txBody>
      </p:sp>
      <p:sp>
        <p:nvSpPr>
          <p:cNvPr id="4112" name="TextBox 21"/>
          <p:cNvSpPr txBox="1"/>
          <p:nvPr/>
        </p:nvSpPr>
        <p:spPr>
          <a:xfrm>
            <a:off x="31883350" y="5938838"/>
            <a:ext cx="6588125" cy="1862137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04</a:t>
            </a:r>
            <a:r>
              <a:rPr lang="zh-CN" altLang="en-US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做了什么</a:t>
            </a:r>
          </a:p>
        </p:txBody>
      </p:sp>
      <p:sp>
        <p:nvSpPr>
          <p:cNvPr id="4113" name="TextBox 22"/>
          <p:cNvSpPr txBox="1"/>
          <p:nvPr/>
        </p:nvSpPr>
        <p:spPr>
          <a:xfrm>
            <a:off x="41784588" y="5889625"/>
            <a:ext cx="6589712" cy="1862138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en-US" altLang="zh-CN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05</a:t>
            </a:r>
            <a:r>
              <a:rPr lang="zh-CN" altLang="en-US" sz="8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需要什么</a:t>
            </a:r>
          </a:p>
        </p:txBody>
      </p:sp>
      <p:sp>
        <p:nvSpPr>
          <p:cNvPr id="4114" name="TextBox 23"/>
          <p:cNvSpPr txBox="1"/>
          <p:nvPr/>
        </p:nvSpPr>
        <p:spPr>
          <a:xfrm>
            <a:off x="2457450" y="9775825"/>
            <a:ext cx="4967288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公司概况</a:t>
            </a:r>
          </a:p>
        </p:txBody>
      </p:sp>
      <p:sp>
        <p:nvSpPr>
          <p:cNvPr id="4115" name="TextBox 24"/>
          <p:cNvSpPr txBox="1"/>
          <p:nvPr/>
        </p:nvSpPr>
        <p:spPr>
          <a:xfrm>
            <a:off x="2457450" y="12306300"/>
            <a:ext cx="4967288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团队介绍</a:t>
            </a:r>
          </a:p>
        </p:txBody>
      </p:sp>
      <p:sp>
        <p:nvSpPr>
          <p:cNvPr id="4116" name="TextBox 25"/>
          <p:cNvSpPr txBox="1"/>
          <p:nvPr/>
        </p:nvSpPr>
        <p:spPr>
          <a:xfrm>
            <a:off x="12771438" y="9775825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用户需求</a:t>
            </a:r>
          </a:p>
        </p:txBody>
      </p:sp>
      <p:sp>
        <p:nvSpPr>
          <p:cNvPr id="4117" name="TextBox 26"/>
          <p:cNvSpPr txBox="1"/>
          <p:nvPr/>
        </p:nvSpPr>
        <p:spPr>
          <a:xfrm>
            <a:off x="12771438" y="12306300"/>
            <a:ext cx="4965700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市场规模</a:t>
            </a:r>
          </a:p>
        </p:txBody>
      </p:sp>
      <p:sp>
        <p:nvSpPr>
          <p:cNvPr id="4118" name="TextBox 27"/>
          <p:cNvSpPr txBox="1"/>
          <p:nvPr/>
        </p:nvSpPr>
        <p:spPr>
          <a:xfrm>
            <a:off x="12771438" y="14832013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竞争分析</a:t>
            </a:r>
          </a:p>
        </p:txBody>
      </p:sp>
      <p:sp>
        <p:nvSpPr>
          <p:cNvPr id="4119" name="TextBox 28"/>
          <p:cNvSpPr txBox="1"/>
          <p:nvPr/>
        </p:nvSpPr>
        <p:spPr>
          <a:xfrm>
            <a:off x="22666325" y="9775825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产品服务</a:t>
            </a:r>
          </a:p>
        </p:txBody>
      </p:sp>
      <p:sp>
        <p:nvSpPr>
          <p:cNvPr id="4120" name="TextBox 29"/>
          <p:cNvSpPr txBox="1"/>
          <p:nvPr/>
        </p:nvSpPr>
        <p:spPr>
          <a:xfrm>
            <a:off x="22675850" y="12306300"/>
            <a:ext cx="4965700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盈利模式</a:t>
            </a:r>
          </a:p>
        </p:txBody>
      </p:sp>
      <p:sp>
        <p:nvSpPr>
          <p:cNvPr id="4121" name="TextBox 30"/>
          <p:cNvSpPr txBox="1"/>
          <p:nvPr/>
        </p:nvSpPr>
        <p:spPr>
          <a:xfrm>
            <a:off x="22675850" y="14832013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营销推广</a:t>
            </a:r>
          </a:p>
        </p:txBody>
      </p:sp>
      <p:sp>
        <p:nvSpPr>
          <p:cNvPr id="4122" name="TextBox 31"/>
          <p:cNvSpPr txBox="1"/>
          <p:nvPr/>
        </p:nvSpPr>
        <p:spPr>
          <a:xfrm>
            <a:off x="32561213" y="9775825"/>
            <a:ext cx="4965700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财务现状</a:t>
            </a:r>
          </a:p>
        </p:txBody>
      </p:sp>
      <p:sp>
        <p:nvSpPr>
          <p:cNvPr id="4123" name="TextBox 32"/>
          <p:cNvSpPr txBox="1"/>
          <p:nvPr/>
        </p:nvSpPr>
        <p:spPr>
          <a:xfrm>
            <a:off x="32561213" y="12306300"/>
            <a:ext cx="4965700" cy="1693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运营现状</a:t>
            </a:r>
          </a:p>
        </p:txBody>
      </p:sp>
      <p:sp>
        <p:nvSpPr>
          <p:cNvPr id="4124" name="TextBox 33"/>
          <p:cNvSpPr txBox="1"/>
          <p:nvPr/>
        </p:nvSpPr>
        <p:spPr>
          <a:xfrm>
            <a:off x="42878375" y="9775825"/>
            <a:ext cx="4967288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发展策略</a:t>
            </a:r>
          </a:p>
        </p:txBody>
      </p:sp>
      <p:sp>
        <p:nvSpPr>
          <p:cNvPr id="4125" name="TextBox 34"/>
          <p:cNvSpPr txBox="1"/>
          <p:nvPr/>
        </p:nvSpPr>
        <p:spPr>
          <a:xfrm>
            <a:off x="42878375" y="12304713"/>
            <a:ext cx="4967288" cy="1692275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股权结构</a:t>
            </a:r>
          </a:p>
        </p:txBody>
      </p:sp>
      <p:sp>
        <p:nvSpPr>
          <p:cNvPr id="4126" name="TextBox 35"/>
          <p:cNvSpPr txBox="1"/>
          <p:nvPr/>
        </p:nvSpPr>
        <p:spPr>
          <a:xfrm>
            <a:off x="42878375" y="14828838"/>
            <a:ext cx="4967288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融资计划</a:t>
            </a:r>
          </a:p>
        </p:txBody>
      </p:sp>
      <p:sp>
        <p:nvSpPr>
          <p:cNvPr id="4127" name="TextBox 37"/>
          <p:cNvSpPr txBox="1"/>
          <p:nvPr/>
        </p:nvSpPr>
        <p:spPr>
          <a:xfrm>
            <a:off x="22623463" y="17603788"/>
            <a:ext cx="4965700" cy="169386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核心价值</a:t>
            </a:r>
          </a:p>
        </p:txBody>
      </p:sp>
      <p:pic>
        <p:nvPicPr>
          <p:cNvPr id="4128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菱形 72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5122" name="组合 42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72" name="菱形 71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4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85" name="直接连接符 84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127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83" name="直接连接符 82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130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133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78" name="直接连接符 77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5136" name="矩形 11"/>
          <p:cNvSpPr/>
          <p:nvPr/>
        </p:nvSpPr>
        <p:spPr>
          <a:xfrm>
            <a:off x="6854825" y="923925"/>
            <a:ext cx="10099675" cy="219551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项目介绍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概况</a:t>
            </a:r>
            <a:endParaRPr lang="zh-CN" altLang="en-US" sz="11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37" name="组合 32"/>
          <p:cNvGrpSpPr/>
          <p:nvPr/>
        </p:nvGrpSpPr>
        <p:grpSpPr>
          <a:xfrm>
            <a:off x="15260638" y="6451600"/>
            <a:ext cx="15830550" cy="14827250"/>
            <a:chOff x="683568" y="1366307"/>
            <a:chExt cx="2877930" cy="2695278"/>
          </a:xfrm>
        </p:grpSpPr>
        <p:grpSp>
          <p:nvGrpSpPr>
            <p:cNvPr id="5138" name="组合 21"/>
            <p:cNvGrpSpPr/>
            <p:nvPr/>
          </p:nvGrpSpPr>
          <p:grpSpPr>
            <a:xfrm>
              <a:off x="683568" y="1366307"/>
              <a:ext cx="2877930" cy="2695278"/>
              <a:chOff x="568487" y="1366307"/>
              <a:chExt cx="2877930" cy="269527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68487" y="2259627"/>
                <a:ext cx="903788" cy="90378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050138" y="3152103"/>
                <a:ext cx="903788" cy="90378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049943" y="3130442"/>
                <a:ext cx="903788" cy="90378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542629" y="2279190"/>
                <a:ext cx="903788" cy="90378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056875" y="1379278"/>
                <a:ext cx="903788" cy="90378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081329" y="1379278"/>
                <a:ext cx="903788" cy="90378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4" name="Freeform 71922"/>
              <p:cNvSpPr/>
              <p:nvPr/>
            </p:nvSpPr>
            <p:spPr bwMode="auto">
              <a:xfrm>
                <a:off x="1116195" y="3185327"/>
                <a:ext cx="1751161" cy="794624"/>
              </a:xfrm>
              <a:custGeom>
                <a:avLst/>
                <a:gdLst>
                  <a:gd name="T0" fmla="*/ 2222 w 2861"/>
                  <a:gd name="T1" fmla="*/ 1397 h 1397"/>
                  <a:gd name="T2" fmla="*/ 1752 w 2861"/>
                  <a:gd name="T3" fmla="*/ 1171 h 1397"/>
                  <a:gd name="T4" fmla="*/ 1433 w 2861"/>
                  <a:gd name="T5" fmla="*/ 1056 h 1397"/>
                  <a:gd name="T6" fmla="*/ 1109 w 2861"/>
                  <a:gd name="T7" fmla="*/ 1171 h 1397"/>
                  <a:gd name="T8" fmla="*/ 900 w 2861"/>
                  <a:gd name="T9" fmla="*/ 1336 h 1397"/>
                  <a:gd name="T10" fmla="*/ 639 w 2861"/>
                  <a:gd name="T11" fmla="*/ 1397 h 1397"/>
                  <a:gd name="T12" fmla="*/ 0 w 2861"/>
                  <a:gd name="T13" fmla="*/ 699 h 1397"/>
                  <a:gd name="T14" fmla="*/ 639 w 2861"/>
                  <a:gd name="T15" fmla="*/ 0 h 1397"/>
                  <a:gd name="T16" fmla="*/ 1109 w 2861"/>
                  <a:gd name="T17" fmla="*/ 226 h 1397"/>
                  <a:gd name="T18" fmla="*/ 1109 w 2861"/>
                  <a:gd name="T19" fmla="*/ 226 h 1397"/>
                  <a:gd name="T20" fmla="*/ 1438 w 2861"/>
                  <a:gd name="T21" fmla="*/ 339 h 1397"/>
                  <a:gd name="T22" fmla="*/ 1752 w 2861"/>
                  <a:gd name="T23" fmla="*/ 226 h 1397"/>
                  <a:gd name="T24" fmla="*/ 2222 w 2861"/>
                  <a:gd name="T25" fmla="*/ 0 h 1397"/>
                  <a:gd name="T26" fmla="*/ 2861 w 2861"/>
                  <a:gd name="T27" fmla="*/ 699 h 1397"/>
                  <a:gd name="T28" fmla="*/ 2222 w 2861"/>
                  <a:gd name="T29" fmla="*/ 1397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7">
                    <a:moveTo>
                      <a:pt x="2222" y="1397"/>
                    </a:moveTo>
                    <a:cubicBezTo>
                      <a:pt x="2048" y="1397"/>
                      <a:pt x="1881" y="1317"/>
                      <a:pt x="1752" y="1171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1"/>
                    </a:cubicBezTo>
                    <a:cubicBezTo>
                      <a:pt x="1049" y="1242"/>
                      <a:pt x="979" y="1297"/>
                      <a:pt x="900" y="1336"/>
                    </a:cubicBezTo>
                    <a:cubicBezTo>
                      <a:pt x="817" y="1377"/>
                      <a:pt x="729" y="1397"/>
                      <a:pt x="639" y="1397"/>
                    </a:cubicBezTo>
                    <a:cubicBezTo>
                      <a:pt x="286" y="1397"/>
                      <a:pt x="0" y="1084"/>
                      <a:pt x="0" y="699"/>
                    </a:cubicBezTo>
                    <a:cubicBezTo>
                      <a:pt x="0" y="313"/>
                      <a:pt x="286" y="0"/>
                      <a:pt x="639" y="0"/>
                    </a:cubicBezTo>
                    <a:cubicBezTo>
                      <a:pt x="817" y="0"/>
                      <a:pt x="988" y="82"/>
                      <a:pt x="1109" y="226"/>
                    </a:cubicBezTo>
                    <a:cubicBezTo>
                      <a:pt x="1109" y="226"/>
                      <a:pt x="1109" y="226"/>
                      <a:pt x="1109" y="226"/>
                    </a:cubicBezTo>
                    <a:cubicBezTo>
                      <a:pt x="1177" y="297"/>
                      <a:pt x="1299" y="339"/>
                      <a:pt x="1438" y="339"/>
                    </a:cubicBezTo>
                    <a:cubicBezTo>
                      <a:pt x="1576" y="339"/>
                      <a:pt x="1696" y="296"/>
                      <a:pt x="1752" y="226"/>
                    </a:cubicBezTo>
                    <a:cubicBezTo>
                      <a:pt x="1873" y="82"/>
                      <a:pt x="2044" y="0"/>
                      <a:pt x="2222" y="0"/>
                    </a:cubicBezTo>
                    <a:cubicBezTo>
                      <a:pt x="2575" y="0"/>
                      <a:pt x="2861" y="313"/>
                      <a:pt x="2861" y="699"/>
                    </a:cubicBezTo>
                    <a:cubicBezTo>
                      <a:pt x="2861" y="1084"/>
                      <a:pt x="2575" y="1397"/>
                      <a:pt x="2222" y="1397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defRPr/>
                </a:pPr>
                <a:endParaRPr lang="zh-CN" altLang="en-US" strike="noStrike" kern="0" noProof="1">
                  <a:solidFill>
                    <a:sysClr val="windowText" lastClr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6" name="Freeform 71929"/>
              <p:cNvSpPr/>
              <p:nvPr/>
            </p:nvSpPr>
            <p:spPr bwMode="auto">
              <a:xfrm>
                <a:off x="572001" y="2250068"/>
                <a:ext cx="1380365" cy="1811517"/>
              </a:xfrm>
              <a:custGeom>
                <a:avLst/>
                <a:gdLst>
                  <a:gd name="T0" fmla="*/ 1283 w 2251"/>
                  <a:gd name="T1" fmla="*/ 448 h 3095"/>
                  <a:gd name="T2" fmla="*/ 1339 w 2251"/>
                  <a:gd name="T3" fmla="*/ 1007 h 3095"/>
                  <a:gd name="T4" fmla="*/ 1407 w 2251"/>
                  <a:gd name="T5" fmla="*/ 1366 h 3095"/>
                  <a:gd name="T6" fmla="*/ 1660 w 2251"/>
                  <a:gd name="T7" fmla="*/ 1616 h 3095"/>
                  <a:gd name="T8" fmla="*/ 1896 w 2251"/>
                  <a:gd name="T9" fmla="*/ 1731 h 3095"/>
                  <a:gd name="T10" fmla="*/ 2075 w 2251"/>
                  <a:gd name="T11" fmla="*/ 1948 h 3095"/>
                  <a:gd name="T12" fmla="*/ 1841 w 2251"/>
                  <a:gd name="T13" fmla="*/ 2903 h 3095"/>
                  <a:gd name="T14" fmla="*/ 968 w 2251"/>
                  <a:gd name="T15" fmla="*/ 2647 h 3095"/>
                  <a:gd name="T16" fmla="*/ 912 w 2251"/>
                  <a:gd name="T17" fmla="*/ 2088 h 3095"/>
                  <a:gd name="T18" fmla="*/ 912 w 2251"/>
                  <a:gd name="T19" fmla="*/ 2088 h 3095"/>
                  <a:gd name="T20" fmla="*/ 837 w 2251"/>
                  <a:gd name="T21" fmla="*/ 1720 h 3095"/>
                  <a:gd name="T22" fmla="*/ 590 w 2251"/>
                  <a:gd name="T23" fmla="*/ 1479 h 3095"/>
                  <a:gd name="T24" fmla="*/ 176 w 2251"/>
                  <a:gd name="T25" fmla="*/ 1147 h 3095"/>
                  <a:gd name="T26" fmla="*/ 410 w 2251"/>
                  <a:gd name="T27" fmla="*/ 192 h 3095"/>
                  <a:gd name="T28" fmla="*/ 1283 w 2251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5">
                    <a:moveTo>
                      <a:pt x="1283" y="448"/>
                    </a:moveTo>
                    <a:cubicBezTo>
                      <a:pt x="1370" y="613"/>
                      <a:pt x="1390" y="811"/>
                      <a:pt x="1339" y="1007"/>
                    </a:cubicBezTo>
                    <a:cubicBezTo>
                      <a:pt x="1314" y="1104"/>
                      <a:pt x="1339" y="1238"/>
                      <a:pt x="1407" y="1366"/>
                    </a:cubicBezTo>
                    <a:cubicBezTo>
                      <a:pt x="1477" y="1498"/>
                      <a:pt x="1574" y="1594"/>
                      <a:pt x="1660" y="1616"/>
                    </a:cubicBezTo>
                    <a:cubicBezTo>
                      <a:pt x="1746" y="1637"/>
                      <a:pt x="1825" y="1676"/>
                      <a:pt x="1896" y="1731"/>
                    </a:cubicBezTo>
                    <a:cubicBezTo>
                      <a:pt x="1969" y="1789"/>
                      <a:pt x="2029" y="1862"/>
                      <a:pt x="2075" y="1948"/>
                    </a:cubicBezTo>
                    <a:cubicBezTo>
                      <a:pt x="2251" y="2282"/>
                      <a:pt x="2146" y="2710"/>
                      <a:pt x="1841" y="2903"/>
                    </a:cubicBezTo>
                    <a:cubicBezTo>
                      <a:pt x="1536" y="3095"/>
                      <a:pt x="1144" y="2980"/>
                      <a:pt x="968" y="2647"/>
                    </a:cubicBezTo>
                    <a:cubicBezTo>
                      <a:pt x="879" y="2478"/>
                      <a:pt x="858" y="2274"/>
                      <a:pt x="912" y="2088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4" y="1989"/>
                      <a:pt x="907" y="1851"/>
                      <a:pt x="837" y="1720"/>
                    </a:cubicBezTo>
                    <a:cubicBezTo>
                      <a:pt x="768" y="1589"/>
                      <a:pt x="674" y="1497"/>
                      <a:pt x="590" y="1479"/>
                    </a:cubicBezTo>
                    <a:cubicBezTo>
                      <a:pt x="416" y="1437"/>
                      <a:pt x="265" y="1316"/>
                      <a:pt x="176" y="1147"/>
                    </a:cubicBezTo>
                    <a:cubicBezTo>
                      <a:pt x="0" y="813"/>
                      <a:pt x="105" y="385"/>
                      <a:pt x="410" y="192"/>
                    </a:cubicBezTo>
                    <a:cubicBezTo>
                      <a:pt x="715" y="0"/>
                      <a:pt x="1107" y="114"/>
                      <a:pt x="1283" y="448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defRPr/>
                </a:pPr>
                <a:endParaRPr lang="zh-CN" altLang="en-US" strike="noStrike" kern="0" noProof="1">
                  <a:solidFill>
                    <a:sysClr val="windowText" lastClr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7" name="Freeform 71928"/>
              <p:cNvSpPr/>
              <p:nvPr/>
            </p:nvSpPr>
            <p:spPr bwMode="auto">
              <a:xfrm rot="7240418">
                <a:off x="366857" y="1872329"/>
                <a:ext cx="1807156" cy="795111"/>
              </a:xfrm>
              <a:custGeom>
                <a:avLst/>
                <a:gdLst>
                  <a:gd name="T0" fmla="*/ 2222 w 2861"/>
                  <a:gd name="T1" fmla="*/ 1398 h 1398"/>
                  <a:gd name="T2" fmla="*/ 1752 w 2861"/>
                  <a:gd name="T3" fmla="*/ 1172 h 1398"/>
                  <a:gd name="T4" fmla="*/ 1433 w 2861"/>
                  <a:gd name="T5" fmla="*/ 1056 h 1398"/>
                  <a:gd name="T6" fmla="*/ 1109 w 2861"/>
                  <a:gd name="T7" fmla="*/ 1172 h 1398"/>
                  <a:gd name="T8" fmla="*/ 900 w 2861"/>
                  <a:gd name="T9" fmla="*/ 1337 h 1398"/>
                  <a:gd name="T10" fmla="*/ 639 w 2861"/>
                  <a:gd name="T11" fmla="*/ 1398 h 1398"/>
                  <a:gd name="T12" fmla="*/ 0 w 2861"/>
                  <a:gd name="T13" fmla="*/ 699 h 1398"/>
                  <a:gd name="T14" fmla="*/ 639 w 2861"/>
                  <a:gd name="T15" fmla="*/ 0 h 1398"/>
                  <a:gd name="T16" fmla="*/ 1109 w 2861"/>
                  <a:gd name="T17" fmla="*/ 226 h 1398"/>
                  <a:gd name="T18" fmla="*/ 1109 w 2861"/>
                  <a:gd name="T19" fmla="*/ 227 h 1398"/>
                  <a:gd name="T20" fmla="*/ 1438 w 2861"/>
                  <a:gd name="T21" fmla="*/ 340 h 1398"/>
                  <a:gd name="T22" fmla="*/ 1752 w 2861"/>
                  <a:gd name="T23" fmla="*/ 226 h 1398"/>
                  <a:gd name="T24" fmla="*/ 2222 w 2861"/>
                  <a:gd name="T25" fmla="*/ 0 h 1398"/>
                  <a:gd name="T26" fmla="*/ 2861 w 2861"/>
                  <a:gd name="T27" fmla="*/ 699 h 1398"/>
                  <a:gd name="T28" fmla="*/ 2222 w 2861"/>
                  <a:gd name="T29" fmla="*/ 1398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8">
                    <a:moveTo>
                      <a:pt x="2222" y="1398"/>
                    </a:moveTo>
                    <a:cubicBezTo>
                      <a:pt x="2048" y="1398"/>
                      <a:pt x="1881" y="1317"/>
                      <a:pt x="1752" y="1172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2"/>
                    </a:cubicBezTo>
                    <a:cubicBezTo>
                      <a:pt x="1049" y="1242"/>
                      <a:pt x="979" y="1298"/>
                      <a:pt x="900" y="1337"/>
                    </a:cubicBezTo>
                    <a:cubicBezTo>
                      <a:pt x="817" y="1377"/>
                      <a:pt x="729" y="1398"/>
                      <a:pt x="639" y="1398"/>
                    </a:cubicBezTo>
                    <a:cubicBezTo>
                      <a:pt x="286" y="1398"/>
                      <a:pt x="0" y="1084"/>
                      <a:pt x="0" y="699"/>
                    </a:cubicBezTo>
                    <a:cubicBezTo>
                      <a:pt x="0" y="314"/>
                      <a:pt x="286" y="0"/>
                      <a:pt x="639" y="0"/>
                    </a:cubicBezTo>
                    <a:cubicBezTo>
                      <a:pt x="817" y="0"/>
                      <a:pt x="988" y="83"/>
                      <a:pt x="1109" y="226"/>
                    </a:cubicBezTo>
                    <a:cubicBezTo>
                      <a:pt x="1109" y="227"/>
                      <a:pt x="1109" y="227"/>
                      <a:pt x="1109" y="227"/>
                    </a:cubicBezTo>
                    <a:cubicBezTo>
                      <a:pt x="1177" y="297"/>
                      <a:pt x="1299" y="340"/>
                      <a:pt x="1438" y="340"/>
                    </a:cubicBezTo>
                    <a:cubicBezTo>
                      <a:pt x="1576" y="340"/>
                      <a:pt x="1696" y="296"/>
                      <a:pt x="1752" y="226"/>
                    </a:cubicBezTo>
                    <a:cubicBezTo>
                      <a:pt x="1873" y="83"/>
                      <a:pt x="2044" y="0"/>
                      <a:pt x="2222" y="0"/>
                    </a:cubicBezTo>
                    <a:cubicBezTo>
                      <a:pt x="2575" y="0"/>
                      <a:pt x="2861" y="314"/>
                      <a:pt x="2861" y="699"/>
                    </a:cubicBezTo>
                    <a:cubicBezTo>
                      <a:pt x="2861" y="1084"/>
                      <a:pt x="2575" y="1398"/>
                      <a:pt x="2222" y="1398"/>
                    </a:cubicBezTo>
                    <a:close/>
                  </a:path>
                </a:pathLst>
              </a:custGeom>
              <a:solidFill>
                <a:srgbClr val="FE9C3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defRPr/>
                </a:pPr>
                <a:endParaRPr lang="zh-CN" altLang="en-US" strike="noStrike" kern="0" noProof="1">
                  <a:solidFill>
                    <a:sysClr val="windowText" lastClr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8" name="Freeform 71922"/>
              <p:cNvSpPr/>
              <p:nvPr/>
            </p:nvSpPr>
            <p:spPr bwMode="auto">
              <a:xfrm>
                <a:off x="1142807" y="1433920"/>
                <a:ext cx="1750902" cy="794507"/>
              </a:xfrm>
              <a:custGeom>
                <a:avLst/>
                <a:gdLst>
                  <a:gd name="T0" fmla="*/ 2222 w 2861"/>
                  <a:gd name="T1" fmla="*/ 1397 h 1397"/>
                  <a:gd name="T2" fmla="*/ 1752 w 2861"/>
                  <a:gd name="T3" fmla="*/ 1171 h 1397"/>
                  <a:gd name="T4" fmla="*/ 1433 w 2861"/>
                  <a:gd name="T5" fmla="*/ 1056 h 1397"/>
                  <a:gd name="T6" fmla="*/ 1109 w 2861"/>
                  <a:gd name="T7" fmla="*/ 1171 h 1397"/>
                  <a:gd name="T8" fmla="*/ 900 w 2861"/>
                  <a:gd name="T9" fmla="*/ 1336 h 1397"/>
                  <a:gd name="T10" fmla="*/ 639 w 2861"/>
                  <a:gd name="T11" fmla="*/ 1397 h 1397"/>
                  <a:gd name="T12" fmla="*/ 0 w 2861"/>
                  <a:gd name="T13" fmla="*/ 699 h 1397"/>
                  <a:gd name="T14" fmla="*/ 639 w 2861"/>
                  <a:gd name="T15" fmla="*/ 0 h 1397"/>
                  <a:gd name="T16" fmla="*/ 1109 w 2861"/>
                  <a:gd name="T17" fmla="*/ 226 h 1397"/>
                  <a:gd name="T18" fmla="*/ 1109 w 2861"/>
                  <a:gd name="T19" fmla="*/ 226 h 1397"/>
                  <a:gd name="T20" fmla="*/ 1438 w 2861"/>
                  <a:gd name="T21" fmla="*/ 339 h 1397"/>
                  <a:gd name="T22" fmla="*/ 1752 w 2861"/>
                  <a:gd name="T23" fmla="*/ 226 h 1397"/>
                  <a:gd name="T24" fmla="*/ 2222 w 2861"/>
                  <a:gd name="T25" fmla="*/ 0 h 1397"/>
                  <a:gd name="T26" fmla="*/ 2861 w 2861"/>
                  <a:gd name="T27" fmla="*/ 699 h 1397"/>
                  <a:gd name="T28" fmla="*/ 2222 w 2861"/>
                  <a:gd name="T29" fmla="*/ 1397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7">
                    <a:moveTo>
                      <a:pt x="2222" y="1397"/>
                    </a:moveTo>
                    <a:cubicBezTo>
                      <a:pt x="2048" y="1397"/>
                      <a:pt x="1881" y="1317"/>
                      <a:pt x="1752" y="1171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1"/>
                    </a:cubicBezTo>
                    <a:cubicBezTo>
                      <a:pt x="1049" y="1242"/>
                      <a:pt x="979" y="1297"/>
                      <a:pt x="900" y="1336"/>
                    </a:cubicBezTo>
                    <a:cubicBezTo>
                      <a:pt x="817" y="1377"/>
                      <a:pt x="729" y="1397"/>
                      <a:pt x="639" y="1397"/>
                    </a:cubicBezTo>
                    <a:cubicBezTo>
                      <a:pt x="286" y="1397"/>
                      <a:pt x="0" y="1084"/>
                      <a:pt x="0" y="699"/>
                    </a:cubicBezTo>
                    <a:cubicBezTo>
                      <a:pt x="0" y="313"/>
                      <a:pt x="286" y="0"/>
                      <a:pt x="639" y="0"/>
                    </a:cubicBezTo>
                    <a:cubicBezTo>
                      <a:pt x="817" y="0"/>
                      <a:pt x="988" y="82"/>
                      <a:pt x="1109" y="226"/>
                    </a:cubicBezTo>
                    <a:cubicBezTo>
                      <a:pt x="1109" y="226"/>
                      <a:pt x="1109" y="226"/>
                      <a:pt x="1109" y="226"/>
                    </a:cubicBezTo>
                    <a:cubicBezTo>
                      <a:pt x="1177" y="297"/>
                      <a:pt x="1299" y="339"/>
                      <a:pt x="1438" y="339"/>
                    </a:cubicBezTo>
                    <a:cubicBezTo>
                      <a:pt x="1576" y="339"/>
                      <a:pt x="1696" y="296"/>
                      <a:pt x="1752" y="226"/>
                    </a:cubicBezTo>
                    <a:cubicBezTo>
                      <a:pt x="1873" y="82"/>
                      <a:pt x="2044" y="0"/>
                      <a:pt x="2222" y="0"/>
                    </a:cubicBezTo>
                    <a:cubicBezTo>
                      <a:pt x="2575" y="0"/>
                      <a:pt x="2861" y="313"/>
                      <a:pt x="2861" y="699"/>
                    </a:cubicBezTo>
                    <a:cubicBezTo>
                      <a:pt x="2861" y="1084"/>
                      <a:pt x="2575" y="1397"/>
                      <a:pt x="2222" y="1397"/>
                    </a:cubicBezTo>
                    <a:close/>
                  </a:path>
                </a:pathLst>
              </a:custGeom>
              <a:solidFill>
                <a:srgbClr val="FF8814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defRPr/>
                </a:pPr>
                <a:endParaRPr lang="zh-CN" altLang="en-US" strike="noStrike" kern="0" noProof="1">
                  <a:solidFill>
                    <a:sysClr val="windowText" lastClr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9" name="Freeform 71924"/>
              <p:cNvSpPr/>
              <p:nvPr/>
            </p:nvSpPr>
            <p:spPr bwMode="auto">
              <a:xfrm>
                <a:off x="2075251" y="1377174"/>
                <a:ext cx="1361518" cy="1811517"/>
              </a:xfrm>
              <a:custGeom>
                <a:avLst/>
                <a:gdLst>
                  <a:gd name="T0" fmla="*/ 1283 w 2251"/>
                  <a:gd name="T1" fmla="*/ 449 h 3096"/>
                  <a:gd name="T2" fmla="*/ 1339 w 2251"/>
                  <a:gd name="T3" fmla="*/ 1007 h 3096"/>
                  <a:gd name="T4" fmla="*/ 1407 w 2251"/>
                  <a:gd name="T5" fmla="*/ 1367 h 3096"/>
                  <a:gd name="T6" fmla="*/ 1661 w 2251"/>
                  <a:gd name="T7" fmla="*/ 1616 h 3096"/>
                  <a:gd name="T8" fmla="*/ 1896 w 2251"/>
                  <a:gd name="T9" fmla="*/ 1732 h 3096"/>
                  <a:gd name="T10" fmla="*/ 2075 w 2251"/>
                  <a:gd name="T11" fmla="*/ 1949 h 3096"/>
                  <a:gd name="T12" fmla="*/ 1841 w 2251"/>
                  <a:gd name="T13" fmla="*/ 2903 h 3096"/>
                  <a:gd name="T14" fmla="*/ 968 w 2251"/>
                  <a:gd name="T15" fmla="*/ 2647 h 3096"/>
                  <a:gd name="T16" fmla="*/ 912 w 2251"/>
                  <a:gd name="T17" fmla="*/ 2089 h 3096"/>
                  <a:gd name="T18" fmla="*/ 912 w 2251"/>
                  <a:gd name="T19" fmla="*/ 2088 h 3096"/>
                  <a:gd name="T20" fmla="*/ 838 w 2251"/>
                  <a:gd name="T21" fmla="*/ 1721 h 3096"/>
                  <a:gd name="T22" fmla="*/ 590 w 2251"/>
                  <a:gd name="T23" fmla="*/ 1480 h 3096"/>
                  <a:gd name="T24" fmla="*/ 177 w 2251"/>
                  <a:gd name="T25" fmla="*/ 1147 h 3096"/>
                  <a:gd name="T26" fmla="*/ 410 w 2251"/>
                  <a:gd name="T27" fmla="*/ 193 h 3096"/>
                  <a:gd name="T28" fmla="*/ 1283 w 2251"/>
                  <a:gd name="T29" fmla="*/ 449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6">
                    <a:moveTo>
                      <a:pt x="1283" y="449"/>
                    </a:moveTo>
                    <a:cubicBezTo>
                      <a:pt x="1370" y="613"/>
                      <a:pt x="1390" y="812"/>
                      <a:pt x="1339" y="1007"/>
                    </a:cubicBezTo>
                    <a:cubicBezTo>
                      <a:pt x="1314" y="1104"/>
                      <a:pt x="1340" y="1239"/>
                      <a:pt x="1407" y="1367"/>
                    </a:cubicBezTo>
                    <a:cubicBezTo>
                      <a:pt x="1477" y="1499"/>
                      <a:pt x="1574" y="1594"/>
                      <a:pt x="1661" y="1616"/>
                    </a:cubicBezTo>
                    <a:cubicBezTo>
                      <a:pt x="1746" y="1638"/>
                      <a:pt x="1826" y="1677"/>
                      <a:pt x="1896" y="1732"/>
                    </a:cubicBezTo>
                    <a:cubicBezTo>
                      <a:pt x="1969" y="1790"/>
                      <a:pt x="2029" y="1863"/>
                      <a:pt x="2075" y="1949"/>
                    </a:cubicBezTo>
                    <a:cubicBezTo>
                      <a:pt x="2251" y="2282"/>
                      <a:pt x="2146" y="2711"/>
                      <a:pt x="1841" y="2903"/>
                    </a:cubicBezTo>
                    <a:cubicBezTo>
                      <a:pt x="1536" y="3096"/>
                      <a:pt x="1145" y="2981"/>
                      <a:pt x="968" y="2647"/>
                    </a:cubicBezTo>
                    <a:cubicBezTo>
                      <a:pt x="879" y="2479"/>
                      <a:pt x="859" y="2275"/>
                      <a:pt x="912" y="2089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5" y="1989"/>
                      <a:pt x="907" y="1852"/>
                      <a:pt x="838" y="1721"/>
                    </a:cubicBezTo>
                    <a:cubicBezTo>
                      <a:pt x="769" y="1590"/>
                      <a:pt x="674" y="1498"/>
                      <a:pt x="590" y="1480"/>
                    </a:cubicBezTo>
                    <a:cubicBezTo>
                      <a:pt x="417" y="1437"/>
                      <a:pt x="266" y="1316"/>
                      <a:pt x="177" y="1147"/>
                    </a:cubicBezTo>
                    <a:cubicBezTo>
                      <a:pt x="0" y="814"/>
                      <a:pt x="105" y="386"/>
                      <a:pt x="410" y="193"/>
                    </a:cubicBezTo>
                    <a:cubicBezTo>
                      <a:pt x="715" y="0"/>
                      <a:pt x="1107" y="115"/>
                      <a:pt x="1283" y="449"/>
                    </a:cubicBezTo>
                    <a:close/>
                  </a:path>
                </a:pathLst>
              </a:custGeom>
              <a:solidFill>
                <a:srgbClr val="167DBF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B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defRPr/>
                </a:pPr>
                <a:endParaRPr lang="zh-CN" altLang="en-US" strike="noStrike" kern="0" noProof="1">
                  <a:solidFill>
                    <a:sysClr val="windowText" lastClr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0" name="Freeform 71926"/>
              <p:cNvSpPr/>
              <p:nvPr/>
            </p:nvSpPr>
            <p:spPr bwMode="auto">
              <a:xfrm>
                <a:off x="2075088" y="2274717"/>
                <a:ext cx="1357332" cy="1754772"/>
              </a:xfrm>
              <a:custGeom>
                <a:avLst/>
                <a:gdLst>
                  <a:gd name="T0" fmla="*/ 968 w 2250"/>
                  <a:gd name="T1" fmla="*/ 448 h 3096"/>
                  <a:gd name="T2" fmla="*/ 912 w 2250"/>
                  <a:gd name="T3" fmla="*/ 1007 h 3096"/>
                  <a:gd name="T4" fmla="*/ 844 w 2250"/>
                  <a:gd name="T5" fmla="*/ 1366 h 3096"/>
                  <a:gd name="T6" fmla="*/ 590 w 2250"/>
                  <a:gd name="T7" fmla="*/ 1616 h 3096"/>
                  <a:gd name="T8" fmla="*/ 355 w 2250"/>
                  <a:gd name="T9" fmla="*/ 1732 h 3096"/>
                  <a:gd name="T10" fmla="*/ 176 w 2250"/>
                  <a:gd name="T11" fmla="*/ 1948 h 3096"/>
                  <a:gd name="T12" fmla="*/ 410 w 2250"/>
                  <a:gd name="T13" fmla="*/ 2903 h 3096"/>
                  <a:gd name="T14" fmla="*/ 1282 w 2250"/>
                  <a:gd name="T15" fmla="*/ 2647 h 3096"/>
                  <a:gd name="T16" fmla="*/ 1339 w 2250"/>
                  <a:gd name="T17" fmla="*/ 2089 h 3096"/>
                  <a:gd name="T18" fmla="*/ 1338 w 2250"/>
                  <a:gd name="T19" fmla="*/ 2088 h 3096"/>
                  <a:gd name="T20" fmla="*/ 1413 w 2250"/>
                  <a:gd name="T21" fmla="*/ 1721 h 3096"/>
                  <a:gd name="T22" fmla="*/ 1660 w 2250"/>
                  <a:gd name="T23" fmla="*/ 1480 h 3096"/>
                  <a:gd name="T24" fmla="*/ 2074 w 2250"/>
                  <a:gd name="T25" fmla="*/ 1147 h 3096"/>
                  <a:gd name="T26" fmla="*/ 1840 w 2250"/>
                  <a:gd name="T27" fmla="*/ 193 h 3096"/>
                  <a:gd name="T28" fmla="*/ 968 w 2250"/>
                  <a:gd name="T29" fmla="*/ 448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0" h="3096">
                    <a:moveTo>
                      <a:pt x="968" y="448"/>
                    </a:moveTo>
                    <a:cubicBezTo>
                      <a:pt x="881" y="613"/>
                      <a:pt x="861" y="812"/>
                      <a:pt x="912" y="1007"/>
                    </a:cubicBezTo>
                    <a:cubicBezTo>
                      <a:pt x="937" y="1104"/>
                      <a:pt x="911" y="1238"/>
                      <a:pt x="844" y="1366"/>
                    </a:cubicBezTo>
                    <a:cubicBezTo>
                      <a:pt x="774" y="1499"/>
                      <a:pt x="677" y="1594"/>
                      <a:pt x="590" y="1616"/>
                    </a:cubicBezTo>
                    <a:cubicBezTo>
                      <a:pt x="504" y="1637"/>
                      <a:pt x="425" y="1677"/>
                      <a:pt x="355" y="1732"/>
                    </a:cubicBezTo>
                    <a:cubicBezTo>
                      <a:pt x="281" y="1790"/>
                      <a:pt x="221" y="1863"/>
                      <a:pt x="176" y="1948"/>
                    </a:cubicBezTo>
                    <a:cubicBezTo>
                      <a:pt x="0" y="2282"/>
                      <a:pt x="105" y="2710"/>
                      <a:pt x="410" y="2903"/>
                    </a:cubicBezTo>
                    <a:cubicBezTo>
                      <a:pt x="715" y="3096"/>
                      <a:pt x="1106" y="2981"/>
                      <a:pt x="1282" y="2647"/>
                    </a:cubicBezTo>
                    <a:cubicBezTo>
                      <a:pt x="1371" y="2478"/>
                      <a:pt x="1392" y="2275"/>
                      <a:pt x="1339" y="2089"/>
                    </a:cubicBezTo>
                    <a:cubicBezTo>
                      <a:pt x="1338" y="2088"/>
                      <a:pt x="1338" y="2088"/>
                      <a:pt x="1338" y="2088"/>
                    </a:cubicBezTo>
                    <a:cubicBezTo>
                      <a:pt x="1316" y="1989"/>
                      <a:pt x="1344" y="1852"/>
                      <a:pt x="1413" y="1721"/>
                    </a:cubicBezTo>
                    <a:cubicBezTo>
                      <a:pt x="1482" y="1590"/>
                      <a:pt x="1577" y="1498"/>
                      <a:pt x="1660" y="1480"/>
                    </a:cubicBezTo>
                    <a:cubicBezTo>
                      <a:pt x="1834" y="1437"/>
                      <a:pt x="1985" y="1316"/>
                      <a:pt x="2074" y="1147"/>
                    </a:cubicBezTo>
                    <a:cubicBezTo>
                      <a:pt x="2250" y="813"/>
                      <a:pt x="2145" y="385"/>
                      <a:pt x="1840" y="193"/>
                    </a:cubicBezTo>
                    <a:cubicBezTo>
                      <a:pt x="1535" y="0"/>
                      <a:pt x="1144" y="115"/>
                      <a:pt x="968" y="448"/>
                    </a:cubicBezTo>
                    <a:close/>
                  </a:path>
                </a:pathLst>
              </a:custGeom>
              <a:solidFill>
                <a:srgbClr val="1B559F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>
                  <a:defRPr/>
                </a:pPr>
                <a:endParaRPr lang="zh-CN" altLang="en-US" strike="noStrike" kern="0" noProof="1">
                  <a:solidFill>
                    <a:sysClr val="windowText" lastClr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 bwMode="auto">
              <a:xfrm>
                <a:off x="2026437" y="3185327"/>
                <a:ext cx="875451" cy="794507"/>
              </a:xfrm>
              <a:custGeom>
                <a:avLst/>
                <a:gdLst>
                  <a:gd name="connsiteX0" fmla="*/ 665566 w 1202895"/>
                  <a:gd name="connsiteY0" fmla="*/ 0 h 1091675"/>
                  <a:gd name="connsiteX1" fmla="*/ 1202895 w 1202895"/>
                  <a:gd name="connsiteY1" fmla="*/ 546228 h 1091675"/>
                  <a:gd name="connsiteX2" fmla="*/ 665566 w 1202895"/>
                  <a:gd name="connsiteY2" fmla="*/ 1091675 h 1091675"/>
                  <a:gd name="connsiteX3" fmla="*/ 270346 w 1202895"/>
                  <a:gd name="connsiteY3" fmla="*/ 915069 h 1091675"/>
                  <a:gd name="connsiteX4" fmla="*/ 2102 w 1202895"/>
                  <a:gd name="connsiteY4" fmla="*/ 825203 h 1091675"/>
                  <a:gd name="connsiteX5" fmla="*/ 0 w 1202895"/>
                  <a:gd name="connsiteY5" fmla="*/ 825358 h 1091675"/>
                  <a:gd name="connsiteX6" fmla="*/ 0 w 1202895"/>
                  <a:gd name="connsiteY6" fmla="*/ 264462 h 1091675"/>
                  <a:gd name="connsiteX7" fmla="*/ 6307 w 1202895"/>
                  <a:gd name="connsiteY7" fmla="*/ 264909 h 1091675"/>
                  <a:gd name="connsiteX8" fmla="*/ 270346 w 1202895"/>
                  <a:gd name="connsiteY8" fmla="*/ 176606 h 1091675"/>
                  <a:gd name="connsiteX9" fmla="*/ 665566 w 1202895"/>
                  <a:gd name="connsiteY9" fmla="*/ 0 h 109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895" h="1091675">
                    <a:moveTo>
                      <a:pt x="665566" y="0"/>
                    </a:moveTo>
                    <a:cubicBezTo>
                      <a:pt x="962400" y="0"/>
                      <a:pt x="1202895" y="244592"/>
                      <a:pt x="1202895" y="546228"/>
                    </a:cubicBezTo>
                    <a:cubicBezTo>
                      <a:pt x="1202895" y="847084"/>
                      <a:pt x="962400" y="1091675"/>
                      <a:pt x="665566" y="1091675"/>
                    </a:cubicBezTo>
                    <a:cubicBezTo>
                      <a:pt x="519250" y="1091675"/>
                      <a:pt x="378822" y="1029160"/>
                      <a:pt x="270346" y="915069"/>
                    </a:cubicBezTo>
                    <a:cubicBezTo>
                      <a:pt x="216530" y="858805"/>
                      <a:pt x="116464" y="825203"/>
                      <a:pt x="2102" y="825203"/>
                    </a:cubicBezTo>
                    <a:lnTo>
                      <a:pt x="0" y="825358"/>
                    </a:lnTo>
                    <a:lnTo>
                      <a:pt x="0" y="264462"/>
                    </a:lnTo>
                    <a:lnTo>
                      <a:pt x="6307" y="264909"/>
                    </a:lnTo>
                    <a:cubicBezTo>
                      <a:pt x="122350" y="264909"/>
                      <a:pt x="223257" y="231307"/>
                      <a:pt x="270346" y="176606"/>
                    </a:cubicBezTo>
                    <a:cubicBezTo>
                      <a:pt x="372094" y="64078"/>
                      <a:pt x="515887" y="0"/>
                      <a:pt x="665566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fontAlgn="auto">
                  <a:defRPr/>
                </a:pPr>
                <a:endParaRPr lang="zh-CN" altLang="en-US" strike="noStrike" kern="0" noProof="1">
                  <a:solidFill>
                    <a:sysClr val="windowText" lastClr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196282" y="1494231"/>
                <a:ext cx="673882" cy="6738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z="7700" strike="noStrike" noProof="1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185719" y="1498621"/>
                <a:ext cx="673882" cy="6738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657581" y="2382560"/>
                <a:ext cx="673882" cy="6738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2171828" y="3245395"/>
                <a:ext cx="673882" cy="6738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165091" y="3271494"/>
                <a:ext cx="673882" cy="6738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675517" y="2364016"/>
                <a:ext cx="673882" cy="6738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5158" name="TextBox 23"/>
            <p:cNvSpPr txBox="1"/>
            <p:nvPr/>
          </p:nvSpPr>
          <p:spPr>
            <a:xfrm>
              <a:off x="1434121" y="1588224"/>
              <a:ext cx="388802" cy="4474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项目</a:t>
              </a:r>
              <a:endPara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名称</a:t>
              </a:r>
            </a:p>
          </p:txBody>
        </p:sp>
        <p:sp>
          <p:nvSpPr>
            <p:cNvPr id="5159" name="TextBox 88"/>
            <p:cNvSpPr txBox="1"/>
            <p:nvPr/>
          </p:nvSpPr>
          <p:spPr>
            <a:xfrm>
              <a:off x="2441441" y="1597948"/>
              <a:ext cx="388802" cy="4474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应用</a:t>
              </a:r>
            </a:p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场景</a:t>
              </a:r>
            </a:p>
          </p:txBody>
        </p:sp>
        <p:sp>
          <p:nvSpPr>
            <p:cNvPr id="5160" name="TextBox 89"/>
            <p:cNvSpPr txBox="1"/>
            <p:nvPr/>
          </p:nvSpPr>
          <p:spPr>
            <a:xfrm>
              <a:off x="910615" y="2477169"/>
              <a:ext cx="392599" cy="4475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日期</a:t>
              </a:r>
              <a:endPara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地址</a:t>
              </a:r>
            </a:p>
          </p:txBody>
        </p:sp>
        <p:sp>
          <p:nvSpPr>
            <p:cNvPr id="5161" name="TextBox 90"/>
            <p:cNvSpPr txBox="1"/>
            <p:nvPr/>
          </p:nvSpPr>
          <p:spPr>
            <a:xfrm>
              <a:off x="2913303" y="2477474"/>
              <a:ext cx="392599" cy="4475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历史</a:t>
              </a:r>
              <a:endPara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沿革</a:t>
              </a:r>
            </a:p>
          </p:txBody>
        </p:sp>
        <p:sp>
          <p:nvSpPr>
            <p:cNvPr id="5162" name="TextBox 91"/>
            <p:cNvSpPr txBox="1"/>
            <p:nvPr/>
          </p:nvSpPr>
          <p:spPr>
            <a:xfrm>
              <a:off x="1408062" y="3391199"/>
              <a:ext cx="392599" cy="4475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愿景</a:t>
              </a:r>
              <a:endPara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使命</a:t>
              </a:r>
            </a:p>
          </p:txBody>
        </p:sp>
        <p:sp>
          <p:nvSpPr>
            <p:cNvPr id="5163" name="TextBox 92"/>
            <p:cNvSpPr txBox="1"/>
            <p:nvPr/>
          </p:nvSpPr>
          <p:spPr>
            <a:xfrm>
              <a:off x="2427550" y="3358548"/>
              <a:ext cx="392599" cy="4475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产权</a:t>
              </a:r>
              <a:endParaRPr lang="en-US" altLang="zh-CN" sz="7700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7700" dirty="0">
                  <a:solidFill>
                    <a:srgbClr val="00206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荣誉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 flipV="1">
            <a:off x="30694313" y="10345738"/>
            <a:ext cx="12279313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65" name="TextBox 37"/>
          <p:cNvSpPr txBox="1"/>
          <p:nvPr/>
        </p:nvSpPr>
        <p:spPr>
          <a:xfrm>
            <a:off x="30100588" y="6451600"/>
            <a:ext cx="13703300" cy="3894138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主营业务复杂，或同时经营多项业务内容的企业可以将主营业务单独为一页，或单独为一个版块（初创期业务过散不利于融资）；</a:t>
            </a:r>
          </a:p>
        </p:txBody>
      </p:sp>
      <p:cxnSp>
        <p:nvCxnSpPr>
          <p:cNvPr id="109" name="直接连接符 108"/>
          <p:cNvCxnSpPr/>
          <p:nvPr/>
        </p:nvCxnSpPr>
        <p:spPr>
          <a:xfrm flipV="1">
            <a:off x="33032700" y="15495588"/>
            <a:ext cx="12279313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67" name="TextBox 109"/>
          <p:cNvSpPr txBox="1"/>
          <p:nvPr/>
        </p:nvSpPr>
        <p:spPr>
          <a:xfrm>
            <a:off x="32438975" y="11599863"/>
            <a:ext cx="13862050" cy="3895725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过往有过多次业务转折、团队调整、产品更新或其他重要历程的企业，可以将历史沿革</a:t>
            </a:r>
            <a:r>
              <a:rPr lang="en-US" altLang="zh-CN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里程碑单独为一页，使用“时间轴”的方式阐明时间节点和主要事件；</a:t>
            </a:r>
          </a:p>
        </p:txBody>
      </p:sp>
      <p:cxnSp>
        <p:nvCxnSpPr>
          <p:cNvPr id="111" name="直接连接符 110"/>
          <p:cNvCxnSpPr/>
          <p:nvPr/>
        </p:nvCxnSpPr>
        <p:spPr>
          <a:xfrm flipV="1">
            <a:off x="31091188" y="20643850"/>
            <a:ext cx="12277725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69" name="TextBox 111"/>
          <p:cNvSpPr txBox="1"/>
          <p:nvPr/>
        </p:nvSpPr>
        <p:spPr>
          <a:xfrm>
            <a:off x="30457775" y="16749713"/>
            <a:ext cx="13703300" cy="3894137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不应使用图片将所有的知识产权、荣誉资质罗列出来，只需要使用数量表示即可，非常重要且能充分展示企业实力的资料可以使用图片显示；</a:t>
            </a:r>
          </a:p>
        </p:txBody>
      </p:sp>
      <p:cxnSp>
        <p:nvCxnSpPr>
          <p:cNvPr id="113" name="直接连接符 112"/>
          <p:cNvCxnSpPr/>
          <p:nvPr/>
        </p:nvCxnSpPr>
        <p:spPr>
          <a:xfrm flipV="1">
            <a:off x="3203575" y="20829588"/>
            <a:ext cx="12279313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71" name="TextBox 113"/>
          <p:cNvSpPr txBox="1"/>
          <p:nvPr/>
        </p:nvSpPr>
        <p:spPr>
          <a:xfrm>
            <a:off x="2571750" y="16817975"/>
            <a:ext cx="13703300" cy="3887788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愿景、口号等不需要使用独立页面或者其他方式大篇幅宣传；</a:t>
            </a:r>
            <a:endParaRPr lang="en-US" altLang="zh-CN" sz="55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另：公司营业执照、许可证、合同文件、领导视察图片、组织构架等图片一律不写；</a:t>
            </a:r>
          </a:p>
        </p:txBody>
      </p:sp>
      <p:cxnSp>
        <p:nvCxnSpPr>
          <p:cNvPr id="116" name="直接连接符 115"/>
          <p:cNvCxnSpPr/>
          <p:nvPr/>
        </p:nvCxnSpPr>
        <p:spPr>
          <a:xfrm flipV="1">
            <a:off x="1384300" y="15562263"/>
            <a:ext cx="12277725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73" name="TextBox 116"/>
          <p:cNvSpPr txBox="1"/>
          <p:nvPr/>
        </p:nvSpPr>
        <p:spPr>
          <a:xfrm>
            <a:off x="987425" y="12492038"/>
            <a:ext cx="13703300" cy="2195512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成立日期：不宜过长</a:t>
            </a:r>
            <a:endParaRPr lang="en-US" altLang="zh-CN" sz="55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办公地址：深圳市罗湖区***</a:t>
            </a:r>
          </a:p>
        </p:txBody>
      </p:sp>
      <p:cxnSp>
        <p:nvCxnSpPr>
          <p:cNvPr id="118" name="直接连接符 117"/>
          <p:cNvCxnSpPr/>
          <p:nvPr/>
        </p:nvCxnSpPr>
        <p:spPr>
          <a:xfrm flipV="1">
            <a:off x="2968625" y="10236200"/>
            <a:ext cx="12277725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75" name="TextBox 118"/>
          <p:cNvSpPr txBox="1"/>
          <p:nvPr/>
        </p:nvSpPr>
        <p:spPr>
          <a:xfrm>
            <a:off x="2571750" y="7985125"/>
            <a:ext cx="13703300" cy="2195513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endParaRPr lang="en-US" altLang="zh-CN" sz="55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55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项目名称：一句话点明项目做什么</a:t>
            </a:r>
          </a:p>
        </p:txBody>
      </p:sp>
      <p:pic>
        <p:nvPicPr>
          <p:cNvPr id="5176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77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3"/>
          <p:cNvSpPr txBox="1"/>
          <p:nvPr/>
        </p:nvSpPr>
        <p:spPr>
          <a:xfrm>
            <a:off x="2889250" y="15051088"/>
            <a:ext cx="10298113" cy="6604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核心成员以担任重要职务的在职人员为主，包括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CEO/CFO/COO/CTO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等；介绍内容包括教育背景、过往工作经验、主要成就、目前在公司负责事项等；</a:t>
            </a:r>
          </a:p>
        </p:txBody>
      </p:sp>
      <p:sp>
        <p:nvSpPr>
          <p:cNvPr id="6146" name="TextBox 4"/>
          <p:cNvSpPr txBox="1"/>
          <p:nvPr/>
        </p:nvSpPr>
        <p:spPr>
          <a:xfrm>
            <a:off x="13663613" y="15051088"/>
            <a:ext cx="10296525" cy="8636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创业动机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情怀是许多早期投资机构关注的内容；可不写入商业计划书，路演时主讲人适当讲述创始人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创始团队的创业经历、创业梦想、个人情怀，但不应过份夸大，不切实际或喊口号；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47" name="TextBox 5"/>
          <p:cNvSpPr txBox="1"/>
          <p:nvPr/>
        </p:nvSpPr>
        <p:spPr>
          <a:xfrm>
            <a:off x="35447288" y="15051088"/>
            <a:ext cx="10298112" cy="8636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人员结构可使用一句话介绍公司总人数，全职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兼职人数，学历占比，核心技术部门占比，以及简要介绍公司内部分工情况，不需展示组织构架图；（注：投资人较介意核心成员兼职过多的企业）</a:t>
            </a:r>
          </a:p>
        </p:txBody>
      </p:sp>
      <p:sp>
        <p:nvSpPr>
          <p:cNvPr id="6148" name="TextBox 6"/>
          <p:cNvSpPr txBox="1"/>
          <p:nvPr/>
        </p:nvSpPr>
        <p:spPr>
          <a:xfrm>
            <a:off x="24753888" y="15051088"/>
            <a:ext cx="10298112" cy="761238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团队关系可以不用文本表述，路演时介绍创始人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创始团队之间的认识过程、共事经历、共同创业原由等；（注：临时组成的团队或者核心成员频繁变动对融资不利）</a:t>
            </a:r>
          </a:p>
        </p:txBody>
      </p:sp>
      <p:sp>
        <p:nvSpPr>
          <p:cNvPr id="6149" name="矩形 33"/>
          <p:cNvSpPr/>
          <p:nvPr/>
        </p:nvSpPr>
        <p:spPr>
          <a:xfrm>
            <a:off x="6854825" y="923925"/>
            <a:ext cx="6600825" cy="219551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团队介绍</a:t>
            </a:r>
            <a:endParaRPr lang="zh-CN" altLang="en-US" sz="11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任意多边形 24"/>
          <p:cNvSpPr/>
          <p:nvPr/>
        </p:nvSpPr>
        <p:spPr>
          <a:xfrm rot="10800000">
            <a:off x="36595050" y="5432425"/>
            <a:ext cx="7962900" cy="8755063"/>
          </a:xfrm>
          <a:custGeom>
            <a:avLst/>
            <a:gdLst/>
            <a:ahLst/>
            <a:cxnLst>
              <a:cxn ang="0">
                <a:pos x="3981446" y="8755099"/>
              </a:cxn>
              <a:cxn ang="0">
                <a:pos x="0" y="4772395"/>
              </a:cxn>
              <a:cxn ang="0">
                <a:pos x="3179046" y="870606"/>
              </a:cxn>
              <a:cxn ang="0">
                <a:pos x="3505555" y="820760"/>
              </a:cxn>
              <a:cxn ang="0">
                <a:pos x="3981446" y="0"/>
              </a:cxn>
              <a:cxn ang="0">
                <a:pos x="4457337" y="820760"/>
              </a:cxn>
              <a:cxn ang="0">
                <a:pos x="4783846" y="870606"/>
              </a:cxn>
              <a:cxn ang="0">
                <a:pos x="7962893" y="4772395"/>
              </a:cxn>
              <a:cxn ang="0">
                <a:pos x="3981446" y="8755099"/>
              </a:cxn>
            </a:cxnLst>
            <a:rect l="0" t="0" r="0" b="0"/>
            <a:pathLst>
              <a:path w="2079810" h="2286003">
                <a:moveTo>
                  <a:pt x="1039905" y="2286003"/>
                </a:moveTo>
                <a:cubicBezTo>
                  <a:pt x="465581" y="2286003"/>
                  <a:pt x="0" y="1820422"/>
                  <a:pt x="0" y="1246098"/>
                </a:cubicBezTo>
                <a:cubicBezTo>
                  <a:pt x="0" y="743565"/>
                  <a:pt x="356460" y="324288"/>
                  <a:pt x="830328" y="227320"/>
                </a:cubicBezTo>
                <a:lnTo>
                  <a:pt x="915608" y="214305"/>
                </a:lnTo>
                <a:lnTo>
                  <a:pt x="1039905" y="0"/>
                </a:lnTo>
                <a:lnTo>
                  <a:pt x="1164202" y="214305"/>
                </a:lnTo>
                <a:lnTo>
                  <a:pt x="1249482" y="227320"/>
                </a:lnTo>
                <a:cubicBezTo>
                  <a:pt x="1723350" y="324288"/>
                  <a:pt x="2079810" y="743565"/>
                  <a:pt x="2079810" y="1246098"/>
                </a:cubicBezTo>
                <a:cubicBezTo>
                  <a:pt x="2079810" y="1820422"/>
                  <a:pt x="1614229" y="2286003"/>
                  <a:pt x="1039905" y="2286003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椭圆 18"/>
          <p:cNvSpPr/>
          <p:nvPr/>
        </p:nvSpPr>
        <p:spPr>
          <a:xfrm>
            <a:off x="37006213" y="5846763"/>
            <a:ext cx="7138987" cy="7142162"/>
          </a:xfrm>
          <a:prstGeom prst="ellipse">
            <a:avLst/>
          </a:prstGeom>
          <a:solidFill>
            <a:srgbClr val="F2F2F2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9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2" name="任意多边形 27"/>
          <p:cNvSpPr/>
          <p:nvPr/>
        </p:nvSpPr>
        <p:spPr>
          <a:xfrm rot="10800000">
            <a:off x="25749250" y="5432425"/>
            <a:ext cx="7962900" cy="8755063"/>
          </a:xfrm>
          <a:custGeom>
            <a:avLst/>
            <a:gdLst/>
            <a:ahLst/>
            <a:cxnLst>
              <a:cxn ang="0">
                <a:pos x="3981446" y="8755099"/>
              </a:cxn>
              <a:cxn ang="0">
                <a:pos x="0" y="4772395"/>
              </a:cxn>
              <a:cxn ang="0">
                <a:pos x="3179046" y="870606"/>
              </a:cxn>
              <a:cxn ang="0">
                <a:pos x="3505555" y="820760"/>
              </a:cxn>
              <a:cxn ang="0">
                <a:pos x="3981446" y="0"/>
              </a:cxn>
              <a:cxn ang="0">
                <a:pos x="4457337" y="820760"/>
              </a:cxn>
              <a:cxn ang="0">
                <a:pos x="4783846" y="870606"/>
              </a:cxn>
              <a:cxn ang="0">
                <a:pos x="7962893" y="4772395"/>
              </a:cxn>
              <a:cxn ang="0">
                <a:pos x="3981446" y="8755099"/>
              </a:cxn>
            </a:cxnLst>
            <a:rect l="0" t="0" r="0" b="0"/>
            <a:pathLst>
              <a:path w="2079810" h="2286003">
                <a:moveTo>
                  <a:pt x="1039905" y="2286003"/>
                </a:moveTo>
                <a:cubicBezTo>
                  <a:pt x="465581" y="2286003"/>
                  <a:pt x="0" y="1820422"/>
                  <a:pt x="0" y="1246098"/>
                </a:cubicBezTo>
                <a:cubicBezTo>
                  <a:pt x="0" y="743565"/>
                  <a:pt x="356460" y="324288"/>
                  <a:pt x="830328" y="227320"/>
                </a:cubicBezTo>
                <a:lnTo>
                  <a:pt x="915608" y="214305"/>
                </a:lnTo>
                <a:lnTo>
                  <a:pt x="1039905" y="0"/>
                </a:lnTo>
                <a:lnTo>
                  <a:pt x="1164202" y="214305"/>
                </a:lnTo>
                <a:lnTo>
                  <a:pt x="1249482" y="227320"/>
                </a:lnTo>
                <a:cubicBezTo>
                  <a:pt x="1723350" y="324288"/>
                  <a:pt x="2079810" y="743565"/>
                  <a:pt x="2079810" y="1246098"/>
                </a:cubicBezTo>
                <a:cubicBezTo>
                  <a:pt x="2079810" y="1820422"/>
                  <a:pt x="1614229" y="2286003"/>
                  <a:pt x="1039905" y="2286003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椭圆 28"/>
          <p:cNvSpPr/>
          <p:nvPr/>
        </p:nvSpPr>
        <p:spPr>
          <a:xfrm>
            <a:off x="26160413" y="5846763"/>
            <a:ext cx="7138987" cy="7142162"/>
          </a:xfrm>
          <a:prstGeom prst="ellipse">
            <a:avLst/>
          </a:prstGeom>
          <a:solidFill>
            <a:srgbClr val="F2F2F2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9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4" name="任意多边形 30"/>
          <p:cNvSpPr/>
          <p:nvPr/>
        </p:nvSpPr>
        <p:spPr>
          <a:xfrm rot="10800000">
            <a:off x="14903450" y="5432425"/>
            <a:ext cx="7962900" cy="8755063"/>
          </a:xfrm>
          <a:custGeom>
            <a:avLst/>
            <a:gdLst/>
            <a:ahLst/>
            <a:cxnLst>
              <a:cxn ang="0">
                <a:pos x="3981446" y="8755099"/>
              </a:cxn>
              <a:cxn ang="0">
                <a:pos x="0" y="4772395"/>
              </a:cxn>
              <a:cxn ang="0">
                <a:pos x="3179046" y="870606"/>
              </a:cxn>
              <a:cxn ang="0">
                <a:pos x="3505555" y="820760"/>
              </a:cxn>
              <a:cxn ang="0">
                <a:pos x="3981446" y="0"/>
              </a:cxn>
              <a:cxn ang="0">
                <a:pos x="4457337" y="820760"/>
              </a:cxn>
              <a:cxn ang="0">
                <a:pos x="4783846" y="870606"/>
              </a:cxn>
              <a:cxn ang="0">
                <a:pos x="7962893" y="4772395"/>
              </a:cxn>
              <a:cxn ang="0">
                <a:pos x="3981446" y="8755099"/>
              </a:cxn>
            </a:cxnLst>
            <a:rect l="0" t="0" r="0" b="0"/>
            <a:pathLst>
              <a:path w="2079810" h="2286003">
                <a:moveTo>
                  <a:pt x="1039905" y="2286003"/>
                </a:moveTo>
                <a:cubicBezTo>
                  <a:pt x="465581" y="2286003"/>
                  <a:pt x="0" y="1820422"/>
                  <a:pt x="0" y="1246098"/>
                </a:cubicBezTo>
                <a:cubicBezTo>
                  <a:pt x="0" y="743565"/>
                  <a:pt x="356460" y="324288"/>
                  <a:pt x="830328" y="227320"/>
                </a:cubicBezTo>
                <a:lnTo>
                  <a:pt x="915608" y="214305"/>
                </a:lnTo>
                <a:lnTo>
                  <a:pt x="1039905" y="0"/>
                </a:lnTo>
                <a:lnTo>
                  <a:pt x="1164202" y="214305"/>
                </a:lnTo>
                <a:lnTo>
                  <a:pt x="1249482" y="227320"/>
                </a:lnTo>
                <a:cubicBezTo>
                  <a:pt x="1723350" y="324288"/>
                  <a:pt x="2079810" y="743565"/>
                  <a:pt x="2079810" y="1246098"/>
                </a:cubicBezTo>
                <a:cubicBezTo>
                  <a:pt x="2079810" y="1820422"/>
                  <a:pt x="1614229" y="2286003"/>
                  <a:pt x="1039905" y="2286003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5" name="椭圆 31"/>
          <p:cNvSpPr/>
          <p:nvPr/>
        </p:nvSpPr>
        <p:spPr>
          <a:xfrm>
            <a:off x="15314613" y="5846763"/>
            <a:ext cx="7138987" cy="7142162"/>
          </a:xfrm>
          <a:prstGeom prst="ellipse">
            <a:avLst/>
          </a:prstGeom>
          <a:solidFill>
            <a:srgbClr val="F2F2F2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9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6" name="任意多边形 33"/>
          <p:cNvSpPr/>
          <p:nvPr/>
        </p:nvSpPr>
        <p:spPr>
          <a:xfrm rot="10800000">
            <a:off x="4056063" y="5432425"/>
            <a:ext cx="7962900" cy="8755063"/>
          </a:xfrm>
          <a:custGeom>
            <a:avLst/>
            <a:gdLst/>
            <a:ahLst/>
            <a:cxnLst>
              <a:cxn ang="0">
                <a:pos x="3981446" y="8755099"/>
              </a:cxn>
              <a:cxn ang="0">
                <a:pos x="0" y="4772395"/>
              </a:cxn>
              <a:cxn ang="0">
                <a:pos x="3179046" y="870606"/>
              </a:cxn>
              <a:cxn ang="0">
                <a:pos x="3505555" y="820760"/>
              </a:cxn>
              <a:cxn ang="0">
                <a:pos x="3981446" y="0"/>
              </a:cxn>
              <a:cxn ang="0">
                <a:pos x="4457337" y="820760"/>
              </a:cxn>
              <a:cxn ang="0">
                <a:pos x="4783846" y="870606"/>
              </a:cxn>
              <a:cxn ang="0">
                <a:pos x="7962893" y="4772395"/>
              </a:cxn>
              <a:cxn ang="0">
                <a:pos x="3981446" y="8755099"/>
              </a:cxn>
            </a:cxnLst>
            <a:rect l="0" t="0" r="0" b="0"/>
            <a:pathLst>
              <a:path w="2079810" h="2286003">
                <a:moveTo>
                  <a:pt x="1039905" y="2286003"/>
                </a:moveTo>
                <a:cubicBezTo>
                  <a:pt x="465581" y="2286003"/>
                  <a:pt x="0" y="1820422"/>
                  <a:pt x="0" y="1246098"/>
                </a:cubicBezTo>
                <a:cubicBezTo>
                  <a:pt x="0" y="743565"/>
                  <a:pt x="356460" y="324288"/>
                  <a:pt x="830328" y="227320"/>
                </a:cubicBezTo>
                <a:lnTo>
                  <a:pt x="915608" y="214305"/>
                </a:lnTo>
                <a:lnTo>
                  <a:pt x="1039905" y="0"/>
                </a:lnTo>
                <a:lnTo>
                  <a:pt x="1164202" y="214305"/>
                </a:lnTo>
                <a:lnTo>
                  <a:pt x="1249482" y="227320"/>
                </a:lnTo>
                <a:cubicBezTo>
                  <a:pt x="1723350" y="324288"/>
                  <a:pt x="2079810" y="743565"/>
                  <a:pt x="2079810" y="1246098"/>
                </a:cubicBezTo>
                <a:cubicBezTo>
                  <a:pt x="2079810" y="1820422"/>
                  <a:pt x="1614229" y="2286003"/>
                  <a:pt x="1039905" y="2286003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椭圆 34"/>
          <p:cNvSpPr/>
          <p:nvPr/>
        </p:nvSpPr>
        <p:spPr>
          <a:xfrm>
            <a:off x="4468813" y="5846763"/>
            <a:ext cx="7138987" cy="7142162"/>
          </a:xfrm>
          <a:prstGeom prst="ellipse">
            <a:avLst/>
          </a:prstGeom>
          <a:solidFill>
            <a:srgbClr val="F2F2F2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/>
            <a:endParaRPr lang="zh-CN" altLang="en-US" sz="19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8" name="TextBox 7"/>
          <p:cNvSpPr txBox="1"/>
          <p:nvPr/>
        </p:nvSpPr>
        <p:spPr>
          <a:xfrm>
            <a:off x="5837238" y="7061200"/>
            <a:ext cx="4402137" cy="457200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</a:t>
            </a:r>
            <a:endParaRPr lang="en-US" altLang="zh-CN" sz="132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成员</a:t>
            </a:r>
          </a:p>
        </p:txBody>
      </p:sp>
      <p:sp>
        <p:nvSpPr>
          <p:cNvPr id="6159" name="TextBox 47"/>
          <p:cNvSpPr txBox="1"/>
          <p:nvPr/>
        </p:nvSpPr>
        <p:spPr>
          <a:xfrm>
            <a:off x="16683038" y="7061200"/>
            <a:ext cx="4402137" cy="457200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创业</a:t>
            </a:r>
            <a:endParaRPr lang="en-US" altLang="zh-CN" sz="132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动机</a:t>
            </a:r>
          </a:p>
        </p:txBody>
      </p:sp>
      <p:sp>
        <p:nvSpPr>
          <p:cNvPr id="6160" name="TextBox 48"/>
          <p:cNvSpPr txBox="1"/>
          <p:nvPr/>
        </p:nvSpPr>
        <p:spPr>
          <a:xfrm>
            <a:off x="27528838" y="7132638"/>
            <a:ext cx="4402137" cy="4570412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团队</a:t>
            </a:r>
            <a:endParaRPr lang="en-US" altLang="zh-CN" sz="132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关系</a:t>
            </a:r>
          </a:p>
        </p:txBody>
      </p:sp>
      <p:sp>
        <p:nvSpPr>
          <p:cNvPr id="6161" name="TextBox 49"/>
          <p:cNvSpPr txBox="1"/>
          <p:nvPr/>
        </p:nvSpPr>
        <p:spPr>
          <a:xfrm>
            <a:off x="38376225" y="7134225"/>
            <a:ext cx="4400550" cy="4572000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人员</a:t>
            </a:r>
            <a:endParaRPr lang="en-US" altLang="zh-CN" sz="132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32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结构</a:t>
            </a:r>
          </a:p>
        </p:txBody>
      </p:sp>
      <p:pic>
        <p:nvPicPr>
          <p:cNvPr id="6162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菱形 50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6164" name="组合 51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53" name="菱形 52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166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64" name="直接连接符 63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6169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6172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60" name="直接连接符 59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6175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6178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Freeform 5"/>
          <p:cNvSpPr/>
          <p:nvPr/>
        </p:nvSpPr>
        <p:spPr>
          <a:xfrm>
            <a:off x="5734050" y="18949988"/>
            <a:ext cx="4375150" cy="4008437"/>
          </a:xfrm>
          <a:custGeom>
            <a:avLst/>
            <a:gdLst/>
            <a:ahLst/>
            <a:cxnLst>
              <a:cxn ang="0">
                <a:pos x="4374906" y="828432"/>
              </a:cxn>
              <a:cxn ang="0">
                <a:pos x="4374906" y="0"/>
              </a:cxn>
              <a:cxn ang="0">
                <a:pos x="4213866" y="0"/>
              </a:cxn>
              <a:cxn ang="0">
                <a:pos x="187879" y="0"/>
              </a:cxn>
              <a:cxn ang="0">
                <a:pos x="0" y="0"/>
              </a:cxn>
              <a:cxn ang="0">
                <a:pos x="0" y="828432"/>
              </a:cxn>
              <a:cxn ang="0">
                <a:pos x="187879" y="1042221"/>
              </a:cxn>
              <a:cxn ang="0">
                <a:pos x="187879" y="1229287"/>
              </a:cxn>
              <a:cxn ang="0">
                <a:pos x="0" y="1416352"/>
              </a:cxn>
              <a:cxn ang="0">
                <a:pos x="187879" y="1576694"/>
              </a:cxn>
              <a:cxn ang="0">
                <a:pos x="187879" y="1843931"/>
              </a:cxn>
              <a:cxn ang="0">
                <a:pos x="0" y="2030996"/>
              </a:cxn>
              <a:cxn ang="0">
                <a:pos x="187879" y="2191338"/>
              </a:cxn>
              <a:cxn ang="0">
                <a:pos x="187879" y="2458574"/>
              </a:cxn>
              <a:cxn ang="0">
                <a:pos x="0" y="2645640"/>
              </a:cxn>
              <a:cxn ang="0">
                <a:pos x="187879" y="2805982"/>
              </a:cxn>
              <a:cxn ang="0">
                <a:pos x="187879" y="3019771"/>
              </a:cxn>
              <a:cxn ang="0">
                <a:pos x="1529875" y="3768033"/>
              </a:cxn>
              <a:cxn ang="0">
                <a:pos x="1637234" y="3768033"/>
              </a:cxn>
              <a:cxn ang="0">
                <a:pos x="2200872" y="4008546"/>
              </a:cxn>
              <a:cxn ang="0">
                <a:pos x="2737671" y="3768033"/>
              </a:cxn>
              <a:cxn ang="0">
                <a:pos x="2845030" y="3768033"/>
              </a:cxn>
              <a:cxn ang="0">
                <a:pos x="4213866" y="3019771"/>
              </a:cxn>
              <a:cxn ang="0">
                <a:pos x="4213866" y="3019771"/>
              </a:cxn>
              <a:cxn ang="0">
                <a:pos x="4213866" y="2805982"/>
              </a:cxn>
              <a:cxn ang="0">
                <a:pos x="4374906" y="2645640"/>
              </a:cxn>
              <a:cxn ang="0">
                <a:pos x="4213866" y="2458574"/>
              </a:cxn>
              <a:cxn ang="0">
                <a:pos x="4213866" y="2191338"/>
              </a:cxn>
              <a:cxn ang="0">
                <a:pos x="4374906" y="2030996"/>
              </a:cxn>
              <a:cxn ang="0">
                <a:pos x="4213866" y="1843931"/>
              </a:cxn>
              <a:cxn ang="0">
                <a:pos x="4213866" y="1576694"/>
              </a:cxn>
              <a:cxn ang="0">
                <a:pos x="4374906" y="1416352"/>
              </a:cxn>
              <a:cxn ang="0">
                <a:pos x="4213866" y="1229287"/>
              </a:cxn>
              <a:cxn ang="0">
                <a:pos x="4213866" y="1042221"/>
              </a:cxn>
              <a:cxn ang="0">
                <a:pos x="4374906" y="828432"/>
              </a:cxn>
            </a:cxnLst>
            <a:rect l="0" t="0" r="0" b="0"/>
            <a:pathLst>
              <a:path w="163" h="150">
                <a:moveTo>
                  <a:pt x="163" y="31"/>
                </a:moveTo>
                <a:cubicBezTo>
                  <a:pt x="163" y="0"/>
                  <a:pt x="163" y="0"/>
                  <a:pt x="163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6"/>
                  <a:pt x="0" y="49"/>
                  <a:pt x="0" y="53"/>
                </a:cubicBezTo>
                <a:cubicBezTo>
                  <a:pt x="0" y="56"/>
                  <a:pt x="3" y="59"/>
                  <a:pt x="7" y="5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72"/>
                  <a:pt x="0" y="76"/>
                </a:cubicBezTo>
                <a:cubicBezTo>
                  <a:pt x="0" y="79"/>
                  <a:pt x="3" y="82"/>
                  <a:pt x="7" y="82"/>
                </a:cubicBezTo>
                <a:cubicBezTo>
                  <a:pt x="7" y="92"/>
                  <a:pt x="7" y="92"/>
                  <a:pt x="7" y="92"/>
                </a:cubicBezTo>
                <a:cubicBezTo>
                  <a:pt x="3" y="92"/>
                  <a:pt x="0" y="95"/>
                  <a:pt x="0" y="99"/>
                </a:cubicBezTo>
                <a:cubicBezTo>
                  <a:pt x="0" y="102"/>
                  <a:pt x="3" y="105"/>
                  <a:pt x="7" y="105"/>
                </a:cubicBezTo>
                <a:cubicBezTo>
                  <a:pt x="7" y="113"/>
                  <a:pt x="7" y="113"/>
                  <a:pt x="7" y="113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64" y="146"/>
                  <a:pt x="72" y="150"/>
                  <a:pt x="82" y="150"/>
                </a:cubicBezTo>
                <a:cubicBezTo>
                  <a:pt x="91" y="150"/>
                  <a:pt x="99" y="146"/>
                  <a:pt x="102" y="141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60" y="105"/>
                  <a:pt x="163" y="102"/>
                  <a:pt x="163" y="99"/>
                </a:cubicBezTo>
                <a:cubicBezTo>
                  <a:pt x="163" y="95"/>
                  <a:pt x="160" y="92"/>
                  <a:pt x="157" y="92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60" y="82"/>
                  <a:pt x="163" y="79"/>
                  <a:pt x="163" y="76"/>
                </a:cubicBezTo>
                <a:cubicBezTo>
                  <a:pt x="163" y="72"/>
                  <a:pt x="160" y="69"/>
                  <a:pt x="157" y="6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60" y="59"/>
                  <a:pt x="163" y="56"/>
                  <a:pt x="163" y="53"/>
                </a:cubicBezTo>
                <a:cubicBezTo>
                  <a:pt x="163" y="49"/>
                  <a:pt x="160" y="46"/>
                  <a:pt x="157" y="46"/>
                </a:cubicBezTo>
                <a:cubicBezTo>
                  <a:pt x="157" y="39"/>
                  <a:pt x="157" y="39"/>
                  <a:pt x="157" y="39"/>
                </a:cubicBezTo>
                <a:lnTo>
                  <a:pt x="163" y="31"/>
                </a:lnTo>
                <a:close/>
              </a:path>
            </a:pathLst>
          </a:custGeom>
          <a:solidFill>
            <a:srgbClr val="A6A6A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Group 18"/>
          <p:cNvGrpSpPr/>
          <p:nvPr/>
        </p:nvGrpSpPr>
        <p:grpSpPr>
          <a:xfrm>
            <a:off x="2898492" y="5475596"/>
            <a:ext cx="9777549" cy="3289546"/>
            <a:chOff x="4333909" y="2176977"/>
            <a:chExt cx="1777512" cy="597965"/>
          </a:xfrm>
          <a:solidFill>
            <a:srgbClr val="00CC66"/>
          </a:solidFill>
        </p:grpSpPr>
        <p:sp>
          <p:nvSpPr>
            <p:cNvPr id="14" name="Freeform 9"/>
            <p:cNvSpPr/>
            <p:nvPr/>
          </p:nvSpPr>
          <p:spPr bwMode="auto">
            <a:xfrm>
              <a:off x="4333909" y="2176977"/>
              <a:ext cx="1777512" cy="597965"/>
            </a:xfrm>
            <a:custGeom>
              <a:avLst/>
              <a:gdLst>
                <a:gd name="T0" fmla="*/ 0 w 365"/>
                <a:gd name="T1" fmla="*/ 123 h 123"/>
                <a:gd name="T2" fmla="*/ 365 w 365"/>
                <a:gd name="T3" fmla="*/ 123 h 123"/>
                <a:gd name="T4" fmla="*/ 183 w 365"/>
                <a:gd name="T5" fmla="*/ 0 h 123"/>
                <a:gd name="T6" fmla="*/ 0 w 36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 fontAlgn="auto">
                <a:defRPr/>
              </a:pPr>
              <a:endParaRPr lang="id-ID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19527" y="2353192"/>
              <a:ext cx="410369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fontAlgn="auto">
                <a:defRPr/>
              </a:pPr>
              <a:r>
                <a:rPr lang="zh-CN" altLang="en-US" sz="8800" strike="noStrike" noProof="1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用户</a:t>
              </a:r>
              <a:endParaRPr lang="en-US" sz="8800" strike="noStrike" noProof="1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" name="Group 17"/>
          <p:cNvGrpSpPr/>
          <p:nvPr/>
        </p:nvGrpSpPr>
        <p:grpSpPr>
          <a:xfrm>
            <a:off x="2571817" y="8765142"/>
            <a:ext cx="10453421" cy="3312079"/>
            <a:chOff x="4274521" y="2774942"/>
            <a:chExt cx="1900382" cy="602061"/>
          </a:xfrm>
          <a:solidFill>
            <a:srgbClr val="FF8814"/>
          </a:solidFill>
        </p:grpSpPr>
        <p:sp>
          <p:nvSpPr>
            <p:cNvPr id="17" name="Freeform 8"/>
            <p:cNvSpPr/>
            <p:nvPr/>
          </p:nvSpPr>
          <p:spPr bwMode="auto">
            <a:xfrm>
              <a:off x="4274521" y="2774942"/>
              <a:ext cx="1900382" cy="602061"/>
            </a:xfrm>
            <a:custGeom>
              <a:avLst/>
              <a:gdLst>
                <a:gd name="T0" fmla="*/ 0 w 390"/>
                <a:gd name="T1" fmla="*/ 67 h 124"/>
                <a:gd name="T2" fmla="*/ 10 w 390"/>
                <a:gd name="T3" fmla="*/ 124 h 124"/>
                <a:gd name="T4" fmla="*/ 380 w 390"/>
                <a:gd name="T5" fmla="*/ 124 h 124"/>
                <a:gd name="T6" fmla="*/ 390 w 390"/>
                <a:gd name="T7" fmla="*/ 67 h 124"/>
                <a:gd name="T8" fmla="*/ 377 w 390"/>
                <a:gd name="T9" fmla="*/ 0 h 124"/>
                <a:gd name="T10" fmla="*/ 12 w 390"/>
                <a:gd name="T11" fmla="*/ 0 h 124"/>
                <a:gd name="T12" fmla="*/ 0 w 390"/>
                <a:gd name="T13" fmla="*/ 6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defRPr/>
              </a:pPr>
              <a:endParaRPr lang="id-ID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22"/>
            <p:cNvSpPr txBox="1"/>
            <p:nvPr/>
          </p:nvSpPr>
          <p:spPr>
            <a:xfrm>
              <a:off x="5019528" y="2940083"/>
              <a:ext cx="410369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fontAlgn="auto">
                <a:defRPr/>
              </a:pPr>
              <a:r>
                <a:rPr lang="zh-CN" altLang="en-US" sz="8800" strike="noStrike" noProof="1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痛点</a:t>
              </a:r>
              <a:endParaRPr lang="en-US" sz="8800" strike="noStrike" noProof="1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9" name="Group 16"/>
          <p:cNvGrpSpPr/>
          <p:nvPr/>
        </p:nvGrpSpPr>
        <p:grpSpPr>
          <a:xfrm>
            <a:off x="2842165" y="12160592"/>
            <a:ext cx="9912724" cy="3289546"/>
            <a:chOff x="4323669" y="3377003"/>
            <a:chExt cx="1802086" cy="597965"/>
          </a:xfrm>
          <a:solidFill>
            <a:srgbClr val="1B559F"/>
          </a:solidFill>
        </p:grpSpPr>
        <p:sp>
          <p:nvSpPr>
            <p:cNvPr id="20" name="Freeform 7"/>
            <p:cNvSpPr/>
            <p:nvPr/>
          </p:nvSpPr>
          <p:spPr bwMode="auto">
            <a:xfrm>
              <a:off x="4323669" y="3377003"/>
              <a:ext cx="1802086" cy="597965"/>
            </a:xfrm>
            <a:custGeom>
              <a:avLst/>
              <a:gdLst>
                <a:gd name="T0" fmla="*/ 65 w 370"/>
                <a:gd name="T1" fmla="*/ 123 h 123"/>
                <a:gd name="T2" fmla="*/ 304 w 370"/>
                <a:gd name="T3" fmla="*/ 123 h 123"/>
                <a:gd name="T4" fmla="*/ 370 w 370"/>
                <a:gd name="T5" fmla="*/ 0 h 123"/>
                <a:gd name="T6" fmla="*/ 0 w 370"/>
                <a:gd name="T7" fmla="*/ 0 h 123"/>
                <a:gd name="T8" fmla="*/ 65 w 370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defRPr/>
              </a:pPr>
              <a:endParaRPr lang="id-ID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3"/>
            <p:cNvSpPr txBox="1"/>
            <p:nvPr/>
          </p:nvSpPr>
          <p:spPr>
            <a:xfrm>
              <a:off x="5019528" y="3549821"/>
              <a:ext cx="410369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fontAlgn="auto">
                <a:defRPr/>
              </a:pPr>
              <a:r>
                <a:rPr lang="zh-CN" altLang="en-US" sz="8800" strike="noStrike" noProof="1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方案</a:t>
              </a:r>
              <a:endParaRPr lang="en-US" sz="8800" strike="noStrike" noProof="1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2" name="Group 8"/>
          <p:cNvGrpSpPr/>
          <p:nvPr/>
        </p:nvGrpSpPr>
        <p:grpSpPr>
          <a:xfrm>
            <a:off x="4588160" y="15366766"/>
            <a:ext cx="6398215" cy="3289546"/>
            <a:chOff x="4641082" y="3974968"/>
            <a:chExt cx="1163165" cy="597965"/>
          </a:xfrm>
          <a:solidFill>
            <a:srgbClr val="C00000"/>
          </a:solidFill>
        </p:grpSpPr>
        <p:sp>
          <p:nvSpPr>
            <p:cNvPr id="23" name="Freeform 6"/>
            <p:cNvSpPr/>
            <p:nvPr/>
          </p:nvSpPr>
          <p:spPr bwMode="auto">
            <a:xfrm>
              <a:off x="4641082" y="3974968"/>
              <a:ext cx="1163165" cy="597965"/>
            </a:xfrm>
            <a:custGeom>
              <a:avLst/>
              <a:gdLst>
                <a:gd name="T0" fmla="*/ 221 w 239"/>
                <a:gd name="T1" fmla="*/ 52 h 123"/>
                <a:gd name="T2" fmla="*/ 239 w 239"/>
                <a:gd name="T3" fmla="*/ 0 h 123"/>
                <a:gd name="T4" fmla="*/ 0 w 239"/>
                <a:gd name="T5" fmla="*/ 0 h 123"/>
                <a:gd name="T6" fmla="*/ 19 w 239"/>
                <a:gd name="T7" fmla="*/ 52 h 123"/>
                <a:gd name="T8" fmla="*/ 51 w 239"/>
                <a:gd name="T9" fmla="*/ 123 h 123"/>
                <a:gd name="T10" fmla="*/ 120 w 239"/>
                <a:gd name="T11" fmla="*/ 123 h 123"/>
                <a:gd name="T12" fmla="*/ 188 w 239"/>
                <a:gd name="T13" fmla="*/ 123 h 123"/>
                <a:gd name="T14" fmla="*/ 221 w 239"/>
                <a:gd name="T15" fmla="*/ 5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defRPr/>
              </a:pPr>
              <a:endParaRPr lang="id-ID" strike="noStrike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5019528" y="4136712"/>
              <a:ext cx="410369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fontAlgn="auto">
                <a:defRPr/>
              </a:pPr>
              <a:r>
                <a:rPr lang="zh-CN" altLang="en-US" sz="8800" strike="noStrike" noProof="1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效果</a:t>
              </a:r>
              <a:endParaRPr lang="en-US" sz="8800" strike="noStrike" noProof="1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5" name="Oval 29"/>
          <p:cNvSpPr>
            <a:spLocks noChangeAspect="1"/>
          </p:cNvSpPr>
          <p:nvPr/>
        </p:nvSpPr>
        <p:spPr>
          <a:xfrm>
            <a:off x="22648863" y="3055938"/>
            <a:ext cx="3038475" cy="3030538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r>
              <a:rPr lang="en-US" altLang="zh-CN" b="1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b="1" strike="noStrike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val 30"/>
          <p:cNvSpPr>
            <a:spLocks noChangeAspect="1"/>
          </p:cNvSpPr>
          <p:nvPr/>
        </p:nvSpPr>
        <p:spPr>
          <a:xfrm>
            <a:off x="22648863" y="9012238"/>
            <a:ext cx="3038475" cy="3030538"/>
          </a:xfrm>
          <a:prstGeom prst="ellipse">
            <a:avLst/>
          </a:prstGeom>
          <a:solidFill>
            <a:srgbClr val="FF8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r>
              <a:rPr lang="en-US" altLang="zh-CN" b="1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b="1" strike="noStrike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38"/>
          <p:cNvSpPr>
            <a:spLocks noChangeAspect="1"/>
          </p:cNvSpPr>
          <p:nvPr/>
        </p:nvSpPr>
        <p:spPr>
          <a:xfrm>
            <a:off x="22648863" y="14968538"/>
            <a:ext cx="3038475" cy="3038475"/>
          </a:xfrm>
          <a:prstGeom prst="ellipse">
            <a:avLst/>
          </a:prstGeom>
          <a:solidFill>
            <a:srgbClr val="1B5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r>
              <a:rPr lang="en-US" altLang="zh-CN" b="1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AU" b="1" strike="noStrike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val 42"/>
          <p:cNvSpPr>
            <a:spLocks noChangeAspect="1"/>
          </p:cNvSpPr>
          <p:nvPr/>
        </p:nvSpPr>
        <p:spPr>
          <a:xfrm>
            <a:off x="22648863" y="20924838"/>
            <a:ext cx="3038475" cy="30384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r>
              <a:rPr lang="en-US" altLang="zh-CN" b="1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AU" b="1" strike="noStrike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Elbow Connector 9"/>
          <p:cNvCxnSpPr/>
          <p:nvPr/>
        </p:nvCxnSpPr>
        <p:spPr>
          <a:xfrm flipV="1">
            <a:off x="13277850" y="4592638"/>
            <a:ext cx="7939088" cy="2227263"/>
          </a:xfrm>
          <a:prstGeom prst="bentConnector3">
            <a:avLst>
              <a:gd name="adj1" fmla="val 39133"/>
            </a:avLst>
          </a:prstGeom>
          <a:ln w="12700">
            <a:solidFill>
              <a:schemeClr val="bg1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62"/>
          <p:cNvCxnSpPr/>
          <p:nvPr/>
        </p:nvCxnSpPr>
        <p:spPr>
          <a:xfrm>
            <a:off x="11618913" y="17011650"/>
            <a:ext cx="9598025" cy="543242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64"/>
          <p:cNvCxnSpPr/>
          <p:nvPr/>
        </p:nvCxnSpPr>
        <p:spPr>
          <a:xfrm>
            <a:off x="13277850" y="13789025"/>
            <a:ext cx="8016875" cy="2759075"/>
          </a:xfrm>
          <a:prstGeom prst="bentConnector3">
            <a:avLst>
              <a:gd name="adj1" fmla="val 58370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0"/>
          <p:cNvCxnSpPr/>
          <p:nvPr/>
        </p:nvCxnSpPr>
        <p:spPr>
          <a:xfrm>
            <a:off x="14457363" y="10471150"/>
            <a:ext cx="67595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2" name="矩形 48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市场分析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用户分析</a:t>
            </a:r>
          </a:p>
        </p:txBody>
      </p:sp>
      <p:sp>
        <p:nvSpPr>
          <p:cNvPr id="7183" name="TextBox 49"/>
          <p:cNvSpPr txBox="1"/>
          <p:nvPr/>
        </p:nvSpPr>
        <p:spPr>
          <a:xfrm>
            <a:off x="27525663" y="2660650"/>
            <a:ext cx="19802475" cy="5586413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客户（个人或企业）：应包含所有或主要的受用人群，特别是未来为企业买单的用户群，应当深入分析其所处环境、群体特性、消费行为。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用户应适当细分，大而全的项目容易不被看好；另对自身用户不了解的企业获投概率极小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</p:txBody>
      </p:sp>
      <p:sp>
        <p:nvSpPr>
          <p:cNvPr id="7184" name="矩形 50"/>
          <p:cNvSpPr/>
          <p:nvPr/>
        </p:nvSpPr>
        <p:spPr>
          <a:xfrm>
            <a:off x="27525663" y="20666075"/>
            <a:ext cx="19802475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关于用户群体，企业应思考“普遍”“显性”“刚需”“高频”八个字，谨防被怀疑“不痛不痒”；提供的产品服务应该切实的为用户“降低成本，提高效率”；</a:t>
            </a:r>
          </a:p>
        </p:txBody>
      </p:sp>
      <p:sp>
        <p:nvSpPr>
          <p:cNvPr id="7185" name="TextBox 1"/>
          <p:cNvSpPr txBox="1"/>
          <p:nvPr/>
        </p:nvSpPr>
        <p:spPr>
          <a:xfrm>
            <a:off x="27525663" y="8783638"/>
            <a:ext cx="19802475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用户痛点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需求：说明主要用户面临的难题、目前的现状、为何竞争对手不能解决而自己可以、这些问题是否一定要解决，问题有多迫切，是痛点还是痒点，是雪中送炭还是锦上添花；</a:t>
            </a:r>
            <a:endParaRPr lang="en-US" altLang="zh-CN" sz="6600" dirty="0">
              <a:solidFill>
                <a:srgbClr val="40404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186" name="TextBox 2"/>
          <p:cNvSpPr txBox="1"/>
          <p:nvPr/>
        </p:nvSpPr>
        <p:spPr>
          <a:xfrm>
            <a:off x="27525663" y="14544675"/>
            <a:ext cx="19802475" cy="4570413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解决方案：面对用户痛点，企业给予了怎样的解决方案，可以用思维导图或产品图直观展示出来，解释用户如何使用（场景），问题如何被解决；（此处方案可与后一板块产品服务相结合）</a:t>
            </a:r>
          </a:p>
        </p:txBody>
      </p:sp>
      <p:pic>
        <p:nvPicPr>
          <p:cNvPr id="7187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" name="菱形 54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7189" name="组合 55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57" name="菱形 56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91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7194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7197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64" name="直接连接符 63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7200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7203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5"/>
          <p:cNvSpPr txBox="1"/>
          <p:nvPr/>
        </p:nvSpPr>
        <p:spPr>
          <a:xfrm>
            <a:off x="3340100" y="15732125"/>
            <a:ext cx="18616613" cy="9650413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数投资人都撰写过行业研报，至少大量查阅了行业分析报告或通过其他途径获取了行业资讯，其对行业整体环境相对熟悉。因此关于市场的研究分析，特别是宏观的描述，不应花费太多时间和篇幅，使用数字和图形直观表达即可。关于市场的一些数据，可以在常用的数据统计机构中查找，或从相关研报中摘录，例如国家统计局，易观智库，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氪，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IT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桔子，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199IT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6600" dirty="0" err="1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ofweek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，艾瑞咨询，慧辰资讯，各券商研究部等等。</a:t>
            </a:r>
          </a:p>
        </p:txBody>
      </p:sp>
      <p:sp>
        <p:nvSpPr>
          <p:cNvPr id="15" name="Oval 1"/>
          <p:cNvSpPr/>
          <p:nvPr/>
        </p:nvSpPr>
        <p:spPr>
          <a:xfrm>
            <a:off x="3082925" y="5829300"/>
            <a:ext cx="7807325" cy="7807325"/>
          </a:xfrm>
          <a:prstGeom prst="ellipse">
            <a:avLst/>
          </a:prstGeom>
          <a:noFill/>
          <a:ln w="3175" cmpd="sng">
            <a:solidFill>
              <a:srgbClr val="FE9C3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en-US" sz="7700" strike="noStrike" noProof="1">
              <a:solidFill>
                <a:schemeClr val="tx1"/>
              </a:solidFill>
            </a:endParaRPr>
          </a:p>
        </p:txBody>
      </p:sp>
      <p:sp>
        <p:nvSpPr>
          <p:cNvPr id="16" name="Oval 5"/>
          <p:cNvSpPr/>
          <p:nvPr/>
        </p:nvSpPr>
        <p:spPr>
          <a:xfrm>
            <a:off x="3665538" y="6411913"/>
            <a:ext cx="6642100" cy="6642100"/>
          </a:xfrm>
          <a:prstGeom prst="ellipse">
            <a:avLst/>
          </a:prstGeom>
          <a:noFill/>
          <a:ln w="3175" cmpd="sng">
            <a:solidFill>
              <a:srgbClr val="FF881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r>
              <a:rPr lang="zh-CN" altLang="en-US" sz="11000" strike="noStrike" noProof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</a:t>
            </a:r>
            <a:endParaRPr lang="en-US" altLang="zh-CN" sz="11000" strike="noStrike" noProof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 fontAlgn="auto">
              <a:defRPr/>
            </a:pPr>
            <a:r>
              <a:rPr lang="zh-CN" altLang="en-US" sz="11000" strike="noStrike" noProof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规模</a:t>
            </a:r>
          </a:p>
        </p:txBody>
      </p:sp>
      <p:sp>
        <p:nvSpPr>
          <p:cNvPr id="17" name="Arc 6"/>
          <p:cNvSpPr/>
          <p:nvPr/>
        </p:nvSpPr>
        <p:spPr>
          <a:xfrm>
            <a:off x="3406775" y="6157913"/>
            <a:ext cx="7196138" cy="7197725"/>
          </a:xfrm>
          <a:prstGeom prst="arc">
            <a:avLst>
              <a:gd name="adj1" fmla="val 16200000"/>
              <a:gd name="adj2" fmla="val 8631227"/>
            </a:avLst>
          </a:prstGeom>
          <a:noFill/>
          <a:ln w="520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en-US" sz="7700" strike="noStrike" noProof="1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197" name="矩形 42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市场分析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市场规模</a:t>
            </a:r>
          </a:p>
        </p:txBody>
      </p:sp>
      <p:sp>
        <p:nvSpPr>
          <p:cNvPr id="45" name="Oval 1"/>
          <p:cNvSpPr/>
          <p:nvPr/>
        </p:nvSpPr>
        <p:spPr>
          <a:xfrm>
            <a:off x="14454188" y="5829300"/>
            <a:ext cx="7807325" cy="7807325"/>
          </a:xfrm>
          <a:prstGeom prst="ellipse">
            <a:avLst/>
          </a:prstGeom>
          <a:noFill/>
          <a:ln w="3175" cmpd="sng">
            <a:solidFill>
              <a:srgbClr val="FE9C3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en-US" sz="7700" strike="noStrike" noProof="1">
              <a:solidFill>
                <a:schemeClr val="tx1"/>
              </a:solidFill>
            </a:endParaRPr>
          </a:p>
        </p:txBody>
      </p:sp>
      <p:sp>
        <p:nvSpPr>
          <p:cNvPr id="46" name="Oval 5"/>
          <p:cNvSpPr/>
          <p:nvPr/>
        </p:nvSpPr>
        <p:spPr>
          <a:xfrm>
            <a:off x="15036800" y="6411913"/>
            <a:ext cx="6642100" cy="6642100"/>
          </a:xfrm>
          <a:prstGeom prst="ellipse">
            <a:avLst/>
          </a:prstGeom>
          <a:noFill/>
          <a:ln w="3175" cmpd="sng">
            <a:solidFill>
              <a:srgbClr val="FF881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r>
              <a:rPr lang="zh-CN" altLang="en-US" sz="11000" strike="noStrike" noProof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增长率</a:t>
            </a:r>
          </a:p>
        </p:txBody>
      </p:sp>
      <p:sp>
        <p:nvSpPr>
          <p:cNvPr id="47" name="Arc 6"/>
          <p:cNvSpPr/>
          <p:nvPr/>
        </p:nvSpPr>
        <p:spPr>
          <a:xfrm>
            <a:off x="14779625" y="6083300"/>
            <a:ext cx="7197725" cy="7196138"/>
          </a:xfrm>
          <a:prstGeom prst="arc">
            <a:avLst>
              <a:gd name="adj1" fmla="val 16200000"/>
              <a:gd name="adj2" fmla="val 8631227"/>
            </a:avLst>
          </a:prstGeom>
          <a:noFill/>
          <a:ln w="520700" cmpd="sng">
            <a:solidFill>
              <a:srgbClr val="FF881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en-US" sz="7700" strike="noStrike" noProof="1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8" name="Oval 1"/>
          <p:cNvSpPr/>
          <p:nvPr/>
        </p:nvSpPr>
        <p:spPr>
          <a:xfrm>
            <a:off x="25660350" y="5829300"/>
            <a:ext cx="7807325" cy="7807325"/>
          </a:xfrm>
          <a:prstGeom prst="ellipse">
            <a:avLst/>
          </a:prstGeom>
          <a:noFill/>
          <a:ln w="3175" cmpd="sng">
            <a:solidFill>
              <a:srgbClr val="FE9C3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en-US" sz="7700" strike="noStrike" noProof="1">
              <a:solidFill>
                <a:schemeClr val="tx1"/>
              </a:solidFill>
            </a:endParaRPr>
          </a:p>
        </p:txBody>
      </p:sp>
      <p:sp>
        <p:nvSpPr>
          <p:cNvPr id="49" name="Oval 5"/>
          <p:cNvSpPr/>
          <p:nvPr/>
        </p:nvSpPr>
        <p:spPr>
          <a:xfrm>
            <a:off x="26242963" y="6411913"/>
            <a:ext cx="6642100" cy="6642100"/>
          </a:xfrm>
          <a:prstGeom prst="ellipse">
            <a:avLst/>
          </a:prstGeom>
          <a:noFill/>
          <a:ln w="3175" cmpd="sng">
            <a:solidFill>
              <a:srgbClr val="FF881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r>
              <a:rPr lang="zh-CN" altLang="en-US" sz="11000" strike="noStrike" noProof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产业</a:t>
            </a:r>
            <a:endParaRPr lang="en-US" altLang="zh-CN" sz="11000" strike="noStrike" noProof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 fontAlgn="auto">
              <a:defRPr/>
            </a:pPr>
            <a:r>
              <a:rPr lang="zh-CN" altLang="en-US" sz="11000" strike="noStrike" noProof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政策</a:t>
            </a:r>
            <a:endParaRPr lang="en-US" altLang="zh-CN" sz="11000" strike="noStrike" noProof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Arc 6"/>
          <p:cNvSpPr/>
          <p:nvPr/>
        </p:nvSpPr>
        <p:spPr>
          <a:xfrm>
            <a:off x="25965150" y="6083300"/>
            <a:ext cx="7197725" cy="7196138"/>
          </a:xfrm>
          <a:prstGeom prst="arc">
            <a:avLst>
              <a:gd name="adj1" fmla="val 16200000"/>
              <a:gd name="adj2" fmla="val 8631227"/>
            </a:avLst>
          </a:prstGeom>
          <a:noFill/>
          <a:ln w="5207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en-US" sz="7700" strike="noStrike" noProof="1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1" name="Oval 1"/>
          <p:cNvSpPr/>
          <p:nvPr/>
        </p:nvSpPr>
        <p:spPr>
          <a:xfrm>
            <a:off x="36750625" y="5829300"/>
            <a:ext cx="7807325" cy="7807325"/>
          </a:xfrm>
          <a:prstGeom prst="ellipse">
            <a:avLst/>
          </a:prstGeom>
          <a:noFill/>
          <a:ln w="3175" cmpd="sng">
            <a:solidFill>
              <a:srgbClr val="FE9C3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en-US" sz="7700" strike="noStrike" noProof="1">
              <a:solidFill>
                <a:schemeClr val="tx1"/>
              </a:solidFill>
            </a:endParaRPr>
          </a:p>
        </p:txBody>
      </p:sp>
      <p:sp>
        <p:nvSpPr>
          <p:cNvPr id="52" name="Oval 5"/>
          <p:cNvSpPr/>
          <p:nvPr/>
        </p:nvSpPr>
        <p:spPr>
          <a:xfrm>
            <a:off x="37334825" y="6411913"/>
            <a:ext cx="6640513" cy="6642100"/>
          </a:xfrm>
          <a:prstGeom prst="ellipse">
            <a:avLst/>
          </a:prstGeom>
          <a:noFill/>
          <a:ln w="3175" cmpd="sng">
            <a:solidFill>
              <a:srgbClr val="FF881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r>
              <a:rPr lang="zh-CN" altLang="en-US" sz="11000" strike="noStrike" noProof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其他因素</a:t>
            </a:r>
            <a:endParaRPr lang="en-US" altLang="zh-CN" sz="11000" strike="noStrike" noProof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3" name="Arc 6"/>
          <p:cNvSpPr/>
          <p:nvPr/>
        </p:nvSpPr>
        <p:spPr>
          <a:xfrm>
            <a:off x="37057013" y="6083300"/>
            <a:ext cx="7196138" cy="7196138"/>
          </a:xfrm>
          <a:prstGeom prst="arc">
            <a:avLst>
              <a:gd name="adj1" fmla="val 16200000"/>
              <a:gd name="adj2" fmla="val 8631227"/>
            </a:avLst>
          </a:prstGeom>
          <a:noFill/>
          <a:ln w="52070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en-US" sz="7700" strike="noStrike" noProof="1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207" name="TextBox 43"/>
          <p:cNvSpPr txBox="1"/>
          <p:nvPr/>
        </p:nvSpPr>
        <p:spPr>
          <a:xfrm>
            <a:off x="25546050" y="15732125"/>
            <a:ext cx="18615025" cy="8636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了常见的市场分析因素，如政策、经济、文化等，企业可结合自身行业、所处细分领域具体介绍行业影响因素，通过深入阐明行业发展因素及特征，给予投资人对行业的认识和肯定，引导投资人；同时如果项目在国内外市场有较大的差距，例如海外早已普及而国内仍没有流行的情况，则可以借此具体说明原由，以及解释是否国内也有同样的发展潜力；</a:t>
            </a:r>
          </a:p>
        </p:txBody>
      </p:sp>
      <p:pic>
        <p:nvPicPr>
          <p:cNvPr id="8208" name="Picture 2"/>
          <p:cNvPicPr/>
          <p:nvPr/>
        </p:nvPicPr>
        <p:blipFill>
          <a:blip r:embed="rId2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菱形 56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8210" name="组合 57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59" name="菱形 58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212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215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218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221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64" name="直接连接符 63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224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29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市场分析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竞争分析</a:t>
            </a:r>
          </a:p>
        </p:txBody>
      </p:sp>
      <p:sp>
        <p:nvSpPr>
          <p:cNvPr id="9218" name="矩形 5"/>
          <p:cNvSpPr/>
          <p:nvPr/>
        </p:nvSpPr>
        <p:spPr>
          <a:xfrm>
            <a:off x="592138" y="17102138"/>
            <a:ext cx="17425987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竞争对手包括直接竞争对手、间接竞争对手和潜在竞争对手。直接竞争对手应该一一对比（一般不会太多），间接竞争对手罗列一至两个，潜在竞争对手可择机选择；</a:t>
            </a:r>
          </a:p>
        </p:txBody>
      </p:sp>
      <p:sp>
        <p:nvSpPr>
          <p:cNvPr id="9219" name="Freeform 3"/>
          <p:cNvSpPr/>
          <p:nvPr/>
        </p:nvSpPr>
        <p:spPr>
          <a:xfrm rot="-7621736">
            <a:off x="16546513" y="12900025"/>
            <a:ext cx="8266112" cy="83899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0" t="0" r="0" b="0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00CC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Freeform 3"/>
          <p:cNvSpPr/>
          <p:nvPr/>
        </p:nvSpPr>
        <p:spPr>
          <a:xfrm rot="3202081">
            <a:off x="24347488" y="8969375"/>
            <a:ext cx="8266112" cy="83899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0" t="0" r="0" b="0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Freeform 3"/>
          <p:cNvSpPr/>
          <p:nvPr/>
        </p:nvSpPr>
        <p:spPr>
          <a:xfrm rot="-2202532">
            <a:off x="18510250" y="7016750"/>
            <a:ext cx="8269288" cy="83867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0" t="0" r="0" b="0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2" name="Freeform 35"/>
          <p:cNvSpPr/>
          <p:nvPr/>
        </p:nvSpPr>
        <p:spPr>
          <a:xfrm rot="8579122">
            <a:off x="22377400" y="14814550"/>
            <a:ext cx="8269288" cy="83851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0" t="0" r="0" b="0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23" name="组合 25"/>
          <p:cNvPicPr/>
          <p:nvPr/>
        </p:nvPicPr>
        <p:blipFill>
          <a:blip r:embed="rId2"/>
          <a:stretch>
            <a:fillRect/>
          </a:stretch>
        </p:blipFill>
        <p:spPr>
          <a:xfrm>
            <a:off x="21393150" y="9494838"/>
            <a:ext cx="2516188" cy="234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组合 30"/>
          <p:cNvPicPr/>
          <p:nvPr/>
        </p:nvPicPr>
        <p:blipFill>
          <a:blip r:embed="rId3"/>
          <a:stretch>
            <a:fillRect/>
          </a:stretch>
        </p:blipFill>
        <p:spPr>
          <a:xfrm>
            <a:off x="27632025" y="11909425"/>
            <a:ext cx="22479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组合 53"/>
          <p:cNvPicPr/>
          <p:nvPr/>
        </p:nvPicPr>
        <p:blipFill>
          <a:blip r:embed="rId4"/>
          <a:stretch>
            <a:fillRect/>
          </a:stretch>
        </p:blipFill>
        <p:spPr>
          <a:xfrm>
            <a:off x="19010313" y="15933738"/>
            <a:ext cx="2886075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组合 61"/>
          <p:cNvPicPr/>
          <p:nvPr/>
        </p:nvPicPr>
        <p:blipFill>
          <a:blip r:embed="rId5"/>
          <a:stretch>
            <a:fillRect/>
          </a:stretch>
        </p:blipFill>
        <p:spPr>
          <a:xfrm>
            <a:off x="24949150" y="17610138"/>
            <a:ext cx="3221038" cy="281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7" name="TextBox 6"/>
          <p:cNvSpPr txBox="1"/>
          <p:nvPr/>
        </p:nvSpPr>
        <p:spPr>
          <a:xfrm>
            <a:off x="31884938" y="7199313"/>
            <a:ext cx="17821275" cy="5588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于竞争对手，企业应该尽可能多的了解，包括竞品的产品、用户群、市场份额、销售情况、其用户的使用反馈等等，对对手越了解，对自身的认识也会更深；（深入的数据可以在后续沟通中表达，如对方的财务数据、运营数据）</a:t>
            </a:r>
          </a:p>
        </p:txBody>
      </p:sp>
      <p:sp>
        <p:nvSpPr>
          <p:cNvPr id="9228" name="TextBox 40"/>
          <p:cNvSpPr txBox="1"/>
          <p:nvPr/>
        </p:nvSpPr>
        <p:spPr>
          <a:xfrm>
            <a:off x="2176463" y="7199313"/>
            <a:ext cx="17425987" cy="5588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竞品分析是商业计划书以及融资过程中必不可少的内容，在此模块下可罗列出主要的竞争对手，以及根据行业主要关注的指标做必要的对比分析，解析对手的侧重点，优劣势以及潜在的机会和自身的差异化；</a:t>
            </a:r>
          </a:p>
        </p:txBody>
      </p:sp>
      <p:sp>
        <p:nvSpPr>
          <p:cNvPr id="9229" name="矩形 7"/>
          <p:cNvSpPr/>
          <p:nvPr/>
        </p:nvSpPr>
        <p:spPr>
          <a:xfrm>
            <a:off x="30299025" y="17316450"/>
            <a:ext cx="17425988" cy="4572000"/>
          </a:xfrm>
          <a:prstGeom prst="rect">
            <a:avLst/>
          </a:prstGeom>
          <a:noFill/>
          <a:ln w="9525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不应表明“没有竞争对手”；谨慎使用“市场唯一”，严禁藐视对手或对竞品“说三道四”，同时避免泄露对手非公开的资料、商业机密等；</a:t>
            </a:r>
          </a:p>
        </p:txBody>
      </p:sp>
      <p:pic>
        <p:nvPicPr>
          <p:cNvPr id="9230" name="Picture 2"/>
          <p:cNvPicPr/>
          <p:nvPr/>
        </p:nvPicPr>
        <p:blipFill>
          <a:blip r:embed="rId6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菱形 43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9232" name="组合 44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46" name="菱形 45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234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9237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9240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9243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51" name="直接连接符 50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9246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9"/>
          <p:cNvSpPr/>
          <p:nvPr/>
        </p:nvSpPr>
        <p:spPr>
          <a:xfrm>
            <a:off x="6854825" y="923925"/>
            <a:ext cx="13007975" cy="2201863"/>
          </a:xfrm>
          <a:prstGeom prst="rect">
            <a:avLst/>
          </a:prstGeom>
          <a:noFill/>
          <a:ln w="9525">
            <a:noFill/>
          </a:ln>
        </p:spPr>
        <p:txBody>
          <a:bodyPr wrap="none" lIns="502993" tIns="251497" rIns="502993" bIns="251497" anchor="t" anchorCtr="0">
            <a:spAutoFit/>
          </a:bodyPr>
          <a:lstStyle/>
          <a:p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产品介绍</a:t>
            </a:r>
            <a:r>
              <a:rPr lang="en-US" altLang="zh-CN" sz="110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|</a:t>
            </a:r>
            <a:r>
              <a:rPr lang="zh-CN" altLang="en-US" sz="110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产品服务</a:t>
            </a:r>
          </a:p>
        </p:txBody>
      </p:sp>
      <p:sp>
        <p:nvSpPr>
          <p:cNvPr id="10242" name="TextBox 3"/>
          <p:cNvSpPr txBox="1"/>
          <p:nvPr/>
        </p:nvSpPr>
        <p:spPr>
          <a:xfrm>
            <a:off x="1762125" y="7016750"/>
            <a:ext cx="18100675" cy="5588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关于公司的主要产品服务、主营业务都应在此章节进行描述。可结合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2.1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市场分析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|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用户分析的内容详细讲解提供了怎样的解决方案，产品服务如何解决用户痛点。也可以将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2.1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的内容放至产品介绍模块下，</a:t>
            </a:r>
            <a:r>
              <a:rPr lang="en-US" altLang="zh-CN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2.1</a:t>
            </a:r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可以另用业务介绍。</a:t>
            </a:r>
          </a:p>
        </p:txBody>
      </p:sp>
      <p:sp>
        <p:nvSpPr>
          <p:cNvPr id="10243" name="Freeform 5"/>
          <p:cNvSpPr>
            <a:spLocks noEditPoints="1"/>
          </p:cNvSpPr>
          <p:nvPr/>
        </p:nvSpPr>
        <p:spPr>
          <a:xfrm>
            <a:off x="37963475" y="7397750"/>
            <a:ext cx="2566988" cy="20955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53" h="125">
                <a:moveTo>
                  <a:pt x="78" y="0"/>
                </a:move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5" y="78"/>
                  <a:pt x="15" y="69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121"/>
                  <a:pt x="21" y="121"/>
                  <a:pt x="21" y="121"/>
                </a:cubicBezTo>
                <a:cubicBezTo>
                  <a:pt x="21" y="121"/>
                  <a:pt x="21" y="125"/>
                  <a:pt x="24" y="125"/>
                </a:cubicBezTo>
                <a:cubicBezTo>
                  <a:pt x="28" y="125"/>
                  <a:pt x="62" y="125"/>
                  <a:pt x="62" y="125"/>
                </a:cubicBezTo>
                <a:cubicBezTo>
                  <a:pt x="63" y="93"/>
                  <a:pt x="63" y="93"/>
                  <a:pt x="63" y="93"/>
                </a:cubicBezTo>
                <a:cubicBezTo>
                  <a:pt x="63" y="93"/>
                  <a:pt x="62" y="88"/>
                  <a:pt x="67" y="88"/>
                </a:cubicBezTo>
                <a:cubicBezTo>
                  <a:pt x="83" y="88"/>
                  <a:pt x="83" y="88"/>
                  <a:pt x="83" y="88"/>
                </a:cubicBezTo>
                <a:cubicBezTo>
                  <a:pt x="89" y="88"/>
                  <a:pt x="89" y="93"/>
                  <a:pt x="89" y="93"/>
                </a:cubicBezTo>
                <a:cubicBezTo>
                  <a:pt x="89" y="125"/>
                  <a:pt x="89" y="125"/>
                  <a:pt x="89" y="125"/>
                </a:cubicBezTo>
                <a:cubicBezTo>
                  <a:pt x="89" y="125"/>
                  <a:pt x="121" y="125"/>
                  <a:pt x="126" y="125"/>
                </a:cubicBezTo>
                <a:cubicBezTo>
                  <a:pt x="131" y="125"/>
                  <a:pt x="130" y="120"/>
                  <a:pt x="130" y="120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48" y="77"/>
                  <a:pt x="153" y="69"/>
                  <a:pt x="153" y="69"/>
                </a:cubicBezTo>
                <a:lnTo>
                  <a:pt x="78" y="0"/>
                </a:lnTo>
                <a:close/>
                <a:moveTo>
                  <a:pt x="76" y="76"/>
                </a:moveTo>
                <a:cubicBezTo>
                  <a:pt x="67" y="76"/>
                  <a:pt x="60" y="69"/>
                  <a:pt x="60" y="60"/>
                </a:cubicBezTo>
                <a:cubicBezTo>
                  <a:pt x="60" y="50"/>
                  <a:pt x="67" y="43"/>
                  <a:pt x="76" y="43"/>
                </a:cubicBezTo>
                <a:cubicBezTo>
                  <a:pt x="85" y="43"/>
                  <a:pt x="92" y="50"/>
                  <a:pt x="92" y="60"/>
                </a:cubicBezTo>
                <a:cubicBezTo>
                  <a:pt x="92" y="69"/>
                  <a:pt x="85" y="76"/>
                  <a:pt x="76" y="76"/>
                </a:cubicBezTo>
                <a:close/>
              </a:path>
            </a:pathLst>
          </a:custGeom>
          <a:solidFill>
            <a:srgbClr val="00CC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4" name="Freeform 6"/>
          <p:cNvSpPr/>
          <p:nvPr/>
        </p:nvSpPr>
        <p:spPr>
          <a:xfrm>
            <a:off x="39971663" y="7669213"/>
            <a:ext cx="252412" cy="5143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0" t="0" r="0" b="0"/>
            <a:pathLst>
              <a:path w="20" h="41">
                <a:moveTo>
                  <a:pt x="20" y="41"/>
                </a:moveTo>
                <a:lnTo>
                  <a:pt x="20" y="0"/>
                </a:lnTo>
                <a:lnTo>
                  <a:pt x="0" y="0"/>
                </a:lnTo>
                <a:lnTo>
                  <a:pt x="0" y="24"/>
                </a:lnTo>
                <a:lnTo>
                  <a:pt x="20" y="41"/>
                </a:lnTo>
                <a:close/>
              </a:path>
            </a:pathLst>
          </a:custGeom>
          <a:solidFill>
            <a:srgbClr val="00CC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Oval 7"/>
          <p:cNvSpPr/>
          <p:nvPr/>
        </p:nvSpPr>
        <p:spPr>
          <a:xfrm>
            <a:off x="39106475" y="8253413"/>
            <a:ext cx="261938" cy="279400"/>
          </a:xfrm>
          <a:prstGeom prst="ellipse">
            <a:avLst/>
          </a:prstGeom>
          <a:solidFill>
            <a:srgbClr val="00CC66"/>
          </a:solidFill>
          <a:ln w="9525">
            <a:noFill/>
          </a:ln>
        </p:spPr>
        <p:txBody>
          <a:bodyPr lIns="502993" tIns="251497" rIns="502993" bIns="251497" anchor="t" anchorCtr="0"/>
          <a:lstStyle/>
          <a:p>
            <a:pPr>
              <a:buFont typeface="Arial" panose="0208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Arial" panose="0208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46" name="Freeform 8"/>
          <p:cNvSpPr/>
          <p:nvPr/>
        </p:nvSpPr>
        <p:spPr>
          <a:xfrm>
            <a:off x="43464163" y="16454438"/>
            <a:ext cx="585787" cy="57626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0" t="0" r="0" b="0"/>
            <a:pathLst>
              <a:path w="46" h="46">
                <a:moveTo>
                  <a:pt x="21" y="0"/>
                </a:moveTo>
                <a:lnTo>
                  <a:pt x="0" y="46"/>
                </a:lnTo>
                <a:lnTo>
                  <a:pt x="46" y="25"/>
                </a:lnTo>
                <a:lnTo>
                  <a:pt x="46" y="26"/>
                </a:lnTo>
                <a:lnTo>
                  <a:pt x="21" y="0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7" name="Freeform 9"/>
          <p:cNvSpPr/>
          <p:nvPr/>
        </p:nvSpPr>
        <p:spPr>
          <a:xfrm>
            <a:off x="43795950" y="15039975"/>
            <a:ext cx="1458913" cy="147478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116" h="117">
                <a:moveTo>
                  <a:pt x="105" y="0"/>
                </a:moveTo>
                <a:lnTo>
                  <a:pt x="0" y="106"/>
                </a:lnTo>
                <a:lnTo>
                  <a:pt x="11" y="117"/>
                </a:lnTo>
                <a:lnTo>
                  <a:pt x="116" y="10"/>
                </a:lnTo>
                <a:lnTo>
                  <a:pt x="105" y="0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Freeform 10"/>
          <p:cNvSpPr/>
          <p:nvPr/>
        </p:nvSpPr>
        <p:spPr>
          <a:xfrm>
            <a:off x="43997563" y="15240000"/>
            <a:ext cx="1457325" cy="14763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116" h="117">
                <a:moveTo>
                  <a:pt x="107" y="0"/>
                </a:moveTo>
                <a:lnTo>
                  <a:pt x="0" y="106"/>
                </a:lnTo>
                <a:lnTo>
                  <a:pt x="11" y="117"/>
                </a:lnTo>
                <a:lnTo>
                  <a:pt x="116" y="10"/>
                </a:lnTo>
                <a:lnTo>
                  <a:pt x="107" y="0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Freeform 11"/>
          <p:cNvSpPr/>
          <p:nvPr/>
        </p:nvSpPr>
        <p:spPr>
          <a:xfrm>
            <a:off x="45219938" y="14847888"/>
            <a:ext cx="444500" cy="4445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6" h="26">
                <a:moveTo>
                  <a:pt x="17" y="8"/>
                </a:moveTo>
                <a:cubicBezTo>
                  <a:pt x="9" y="0"/>
                  <a:pt x="0" y="7"/>
                  <a:pt x="0" y="7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26" y="17"/>
                  <a:pt x="17" y="8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0" name="Freeform 32"/>
          <p:cNvSpPr/>
          <p:nvPr/>
        </p:nvSpPr>
        <p:spPr>
          <a:xfrm>
            <a:off x="26663650" y="7319963"/>
            <a:ext cx="2357438" cy="1362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0"/>
              </a:cxn>
            </a:cxnLst>
            <a:rect l="0" t="0" r="0" b="0"/>
            <a:pathLst>
              <a:path w="187" h="108">
                <a:moveTo>
                  <a:pt x="0" y="0"/>
                </a:moveTo>
                <a:lnTo>
                  <a:pt x="0" y="108"/>
                </a:lnTo>
                <a:lnTo>
                  <a:pt x="187" y="108"/>
                </a:lnTo>
                <a:lnTo>
                  <a:pt x="187" y="0"/>
                </a:lnTo>
                <a:lnTo>
                  <a:pt x="94" y="67"/>
                </a:lnTo>
                <a:lnTo>
                  <a:pt x="0" y="0"/>
                </a:lnTo>
                <a:close/>
              </a:path>
            </a:pathLst>
          </a:custGeom>
          <a:solidFill>
            <a:srgbClr val="00CC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Freeform 33"/>
          <p:cNvSpPr/>
          <p:nvPr/>
        </p:nvSpPr>
        <p:spPr>
          <a:xfrm>
            <a:off x="26663650" y="7005638"/>
            <a:ext cx="2357438" cy="9779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87" h="77">
                <a:moveTo>
                  <a:pt x="187" y="9"/>
                </a:moveTo>
                <a:lnTo>
                  <a:pt x="187" y="0"/>
                </a:lnTo>
                <a:lnTo>
                  <a:pt x="0" y="0"/>
                </a:lnTo>
                <a:lnTo>
                  <a:pt x="0" y="10"/>
                </a:lnTo>
                <a:lnTo>
                  <a:pt x="94" y="77"/>
                </a:lnTo>
                <a:lnTo>
                  <a:pt x="187" y="9"/>
                </a:lnTo>
                <a:close/>
              </a:path>
            </a:pathLst>
          </a:custGeom>
          <a:solidFill>
            <a:srgbClr val="00CC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Freeform 34"/>
          <p:cNvSpPr/>
          <p:nvPr/>
        </p:nvSpPr>
        <p:spPr>
          <a:xfrm>
            <a:off x="39804975" y="19050000"/>
            <a:ext cx="2278063" cy="2016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rgbClr val="50D6E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3" name="Freeform 45"/>
          <p:cNvSpPr>
            <a:spLocks noEditPoints="1"/>
          </p:cNvSpPr>
          <p:nvPr/>
        </p:nvSpPr>
        <p:spPr>
          <a:xfrm>
            <a:off x="42181463" y="9412288"/>
            <a:ext cx="1824037" cy="23590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4" name="Freeform 47"/>
          <p:cNvSpPr/>
          <p:nvPr/>
        </p:nvSpPr>
        <p:spPr>
          <a:xfrm>
            <a:off x="24288750" y="12174538"/>
            <a:ext cx="1003300" cy="14144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0" h="85">
                <a:moveTo>
                  <a:pt x="43" y="49"/>
                </a:moveTo>
                <a:cubicBezTo>
                  <a:pt x="43" y="49"/>
                  <a:pt x="45" y="43"/>
                  <a:pt x="44" y="40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1" y="0"/>
                  <a:pt x="26" y="2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0" y="11"/>
                  <a:pt x="4" y="22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14" y="50"/>
                  <a:pt x="25" y="46"/>
                </a:cubicBezTo>
                <a:cubicBezTo>
                  <a:pt x="25" y="46"/>
                  <a:pt x="29" y="45"/>
                  <a:pt x="31" y="52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5"/>
                  <a:pt x="46" y="83"/>
                </a:cubicBezTo>
                <a:cubicBezTo>
                  <a:pt x="46" y="83"/>
                  <a:pt x="60" y="81"/>
                  <a:pt x="49" y="70"/>
                </a:cubicBezTo>
                <a:cubicBezTo>
                  <a:pt x="52" y="63"/>
                  <a:pt x="43" y="58"/>
                  <a:pt x="43" y="49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Freeform 48"/>
          <p:cNvSpPr/>
          <p:nvPr/>
        </p:nvSpPr>
        <p:spPr>
          <a:xfrm>
            <a:off x="24838025" y="11328400"/>
            <a:ext cx="1371600" cy="15970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82" h="95">
                <a:moveTo>
                  <a:pt x="70" y="58"/>
                </a:moveTo>
                <a:cubicBezTo>
                  <a:pt x="73" y="55"/>
                  <a:pt x="75" y="50"/>
                  <a:pt x="73" y="45"/>
                </a:cubicBezTo>
                <a:cubicBezTo>
                  <a:pt x="71" y="40"/>
                  <a:pt x="67" y="37"/>
                  <a:pt x="62" y="36"/>
                </a:cubicBezTo>
                <a:cubicBezTo>
                  <a:pt x="52" y="4"/>
                  <a:pt x="52" y="4"/>
                  <a:pt x="52" y="4"/>
                </a:cubicBezTo>
                <a:cubicBezTo>
                  <a:pt x="50" y="0"/>
                  <a:pt x="48" y="6"/>
                  <a:pt x="48" y="6"/>
                </a:cubicBezTo>
                <a:cubicBezTo>
                  <a:pt x="40" y="38"/>
                  <a:pt x="4" y="47"/>
                  <a:pt x="4" y="47"/>
                </a:cubicBezTo>
                <a:cubicBezTo>
                  <a:pt x="0" y="49"/>
                  <a:pt x="2" y="52"/>
                  <a:pt x="2" y="52"/>
                </a:cubicBezTo>
                <a:cubicBezTo>
                  <a:pt x="12" y="83"/>
                  <a:pt x="12" y="83"/>
                  <a:pt x="12" y="83"/>
                </a:cubicBezTo>
                <a:cubicBezTo>
                  <a:pt x="14" y="86"/>
                  <a:pt x="17" y="85"/>
                  <a:pt x="17" y="85"/>
                </a:cubicBezTo>
                <a:cubicBezTo>
                  <a:pt x="56" y="72"/>
                  <a:pt x="78" y="92"/>
                  <a:pt x="78" y="92"/>
                </a:cubicBezTo>
                <a:cubicBezTo>
                  <a:pt x="78" y="92"/>
                  <a:pt x="82" y="95"/>
                  <a:pt x="81" y="91"/>
                </a:cubicBezTo>
                <a:lnTo>
                  <a:pt x="70" y="58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6" name="Freeform 49"/>
          <p:cNvSpPr/>
          <p:nvPr/>
        </p:nvSpPr>
        <p:spPr>
          <a:xfrm>
            <a:off x="26017538" y="11633200"/>
            <a:ext cx="227012" cy="288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8" h="23">
                <a:moveTo>
                  <a:pt x="18" y="3"/>
                </a:moveTo>
                <a:lnTo>
                  <a:pt x="15" y="0"/>
                </a:lnTo>
                <a:lnTo>
                  <a:pt x="0" y="20"/>
                </a:lnTo>
                <a:lnTo>
                  <a:pt x="3" y="23"/>
                </a:lnTo>
                <a:lnTo>
                  <a:pt x="18" y="3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7" name="Freeform 50"/>
          <p:cNvSpPr/>
          <p:nvPr/>
        </p:nvSpPr>
        <p:spPr>
          <a:xfrm>
            <a:off x="26122313" y="12271375"/>
            <a:ext cx="304800" cy="19208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24" h="15">
                <a:moveTo>
                  <a:pt x="0" y="3"/>
                </a:moveTo>
                <a:lnTo>
                  <a:pt x="23" y="15"/>
                </a:lnTo>
                <a:lnTo>
                  <a:pt x="24" y="12"/>
                </a:lnTo>
                <a:lnTo>
                  <a:pt x="3" y="0"/>
                </a:lnTo>
                <a:lnTo>
                  <a:pt x="0" y="3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8" name="Freeform 51"/>
          <p:cNvSpPr/>
          <p:nvPr/>
        </p:nvSpPr>
        <p:spPr>
          <a:xfrm>
            <a:off x="26122313" y="11964988"/>
            <a:ext cx="304800" cy="1397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</a:cxnLst>
            <a:rect l="0" t="0" r="0" b="0"/>
            <a:pathLst>
              <a:path w="24" h="11">
                <a:moveTo>
                  <a:pt x="0" y="11"/>
                </a:moveTo>
                <a:lnTo>
                  <a:pt x="24" y="3"/>
                </a:lnTo>
                <a:lnTo>
                  <a:pt x="24" y="0"/>
                </a:lnTo>
                <a:lnTo>
                  <a:pt x="0" y="7"/>
                </a:lnTo>
                <a:lnTo>
                  <a:pt x="0" y="11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9" name="Freeform 59"/>
          <p:cNvSpPr>
            <a:spLocks noEditPoints="1"/>
          </p:cNvSpPr>
          <p:nvPr/>
        </p:nvSpPr>
        <p:spPr>
          <a:xfrm>
            <a:off x="36591875" y="15341600"/>
            <a:ext cx="2112963" cy="20796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rgbClr val="00CC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0" name="Freeform 63"/>
          <p:cNvSpPr>
            <a:spLocks noEditPoints="1"/>
          </p:cNvSpPr>
          <p:nvPr/>
        </p:nvSpPr>
        <p:spPr>
          <a:xfrm>
            <a:off x="24872950" y="14612938"/>
            <a:ext cx="1711325" cy="2312987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2" h="138">
                <a:moveTo>
                  <a:pt x="9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4"/>
                  <a:pt x="5" y="138"/>
                  <a:pt x="10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7" y="138"/>
                  <a:pt x="102" y="134"/>
                  <a:pt x="102" y="12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4"/>
                  <a:pt x="97" y="0"/>
                  <a:pt x="92" y="0"/>
                </a:cubicBezTo>
                <a:close/>
                <a:moveTo>
                  <a:pt x="51" y="135"/>
                </a:moveTo>
                <a:cubicBezTo>
                  <a:pt x="48" y="135"/>
                  <a:pt x="45" y="132"/>
                  <a:pt x="45" y="129"/>
                </a:cubicBezTo>
                <a:cubicBezTo>
                  <a:pt x="45" y="126"/>
                  <a:pt x="48" y="124"/>
                  <a:pt x="51" y="124"/>
                </a:cubicBezTo>
                <a:cubicBezTo>
                  <a:pt x="54" y="124"/>
                  <a:pt x="57" y="126"/>
                  <a:pt x="57" y="129"/>
                </a:cubicBezTo>
                <a:cubicBezTo>
                  <a:pt x="57" y="132"/>
                  <a:pt x="54" y="135"/>
                  <a:pt x="51" y="135"/>
                </a:cubicBezTo>
                <a:close/>
                <a:moveTo>
                  <a:pt x="92" y="119"/>
                </a:moveTo>
                <a:cubicBezTo>
                  <a:pt x="10" y="119"/>
                  <a:pt x="10" y="119"/>
                  <a:pt x="10" y="119"/>
                </a:cubicBezTo>
                <a:cubicBezTo>
                  <a:pt x="10" y="11"/>
                  <a:pt x="10" y="11"/>
                  <a:pt x="10" y="11"/>
                </a:cubicBezTo>
                <a:cubicBezTo>
                  <a:pt x="92" y="11"/>
                  <a:pt x="92" y="11"/>
                  <a:pt x="92" y="11"/>
                </a:cubicBezTo>
                <a:lnTo>
                  <a:pt x="92" y="119"/>
                </a:lnTo>
                <a:close/>
              </a:path>
            </a:pathLst>
          </a:custGeom>
          <a:solidFill>
            <a:srgbClr val="50D6E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1" name="Freeform 80"/>
          <p:cNvSpPr/>
          <p:nvPr/>
        </p:nvSpPr>
        <p:spPr>
          <a:xfrm>
            <a:off x="35256788" y="6288088"/>
            <a:ext cx="1641475" cy="6826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98" h="40">
                <a:moveTo>
                  <a:pt x="49" y="16"/>
                </a:moveTo>
                <a:cubicBezTo>
                  <a:pt x="26" y="16"/>
                  <a:pt x="7" y="9"/>
                  <a:pt x="2" y="0"/>
                </a:cubicBezTo>
                <a:cubicBezTo>
                  <a:pt x="1" y="2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2" y="40"/>
                  <a:pt x="49" y="40"/>
                </a:cubicBezTo>
                <a:cubicBezTo>
                  <a:pt x="76" y="40"/>
                  <a:pt x="98" y="31"/>
                  <a:pt x="98" y="20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3"/>
                  <a:pt x="97" y="2"/>
                  <a:pt x="96" y="0"/>
                </a:cubicBezTo>
                <a:cubicBezTo>
                  <a:pt x="91" y="9"/>
                  <a:pt x="72" y="16"/>
                  <a:pt x="49" y="16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2" name="Freeform 81"/>
          <p:cNvSpPr/>
          <p:nvPr/>
        </p:nvSpPr>
        <p:spPr>
          <a:xfrm>
            <a:off x="35256788" y="6821488"/>
            <a:ext cx="1641475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98" h="40">
                <a:moveTo>
                  <a:pt x="49" y="15"/>
                </a:moveTo>
                <a:cubicBezTo>
                  <a:pt x="26" y="15"/>
                  <a:pt x="7" y="9"/>
                  <a:pt x="2" y="0"/>
                </a:cubicBezTo>
                <a:cubicBezTo>
                  <a:pt x="1" y="1"/>
                  <a:pt x="0" y="3"/>
                  <a:pt x="0" y="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1"/>
                  <a:pt x="22" y="40"/>
                  <a:pt x="49" y="40"/>
                </a:cubicBezTo>
                <a:cubicBezTo>
                  <a:pt x="76" y="40"/>
                  <a:pt x="98" y="31"/>
                  <a:pt x="98" y="19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3"/>
                  <a:pt x="97" y="1"/>
                  <a:pt x="96" y="0"/>
                </a:cubicBezTo>
                <a:cubicBezTo>
                  <a:pt x="91" y="9"/>
                  <a:pt x="72" y="15"/>
                  <a:pt x="49" y="15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3" name="Freeform 82"/>
          <p:cNvSpPr/>
          <p:nvPr/>
        </p:nvSpPr>
        <p:spPr>
          <a:xfrm>
            <a:off x="35256788" y="5781675"/>
            <a:ext cx="1641475" cy="6985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98" h="41">
                <a:moveTo>
                  <a:pt x="96" y="0"/>
                </a:moveTo>
                <a:cubicBezTo>
                  <a:pt x="95" y="9"/>
                  <a:pt x="75" y="15"/>
                  <a:pt x="49" y="15"/>
                </a:cubicBezTo>
                <a:cubicBezTo>
                  <a:pt x="24" y="15"/>
                  <a:pt x="3" y="9"/>
                  <a:pt x="2" y="0"/>
                </a:cubicBezTo>
                <a:cubicBezTo>
                  <a:pt x="1" y="2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2" y="41"/>
                  <a:pt x="49" y="41"/>
                </a:cubicBezTo>
                <a:cubicBezTo>
                  <a:pt x="76" y="41"/>
                  <a:pt x="98" y="31"/>
                  <a:pt x="98" y="20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3"/>
                  <a:pt x="97" y="2"/>
                  <a:pt x="96" y="0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4" name="Oval 83"/>
          <p:cNvSpPr/>
          <p:nvPr/>
        </p:nvSpPr>
        <p:spPr>
          <a:xfrm>
            <a:off x="35282188" y="5432425"/>
            <a:ext cx="1598612" cy="541338"/>
          </a:xfrm>
          <a:prstGeom prst="ellipse">
            <a:avLst/>
          </a:prstGeom>
          <a:solidFill>
            <a:srgbClr val="C00000"/>
          </a:solidFill>
          <a:ln w="9525">
            <a:noFill/>
          </a:ln>
        </p:spPr>
        <p:txBody>
          <a:bodyPr lIns="502993" tIns="251497" rIns="502993" bIns="251497" anchor="t" anchorCtr="0"/>
          <a:lstStyle/>
          <a:p>
            <a:pPr>
              <a:buFont typeface="Arial" panose="0208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Arial" panose="0208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5" name="Freeform 89"/>
          <p:cNvSpPr/>
          <p:nvPr/>
        </p:nvSpPr>
        <p:spPr>
          <a:xfrm>
            <a:off x="35361563" y="10987088"/>
            <a:ext cx="1230312" cy="11699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82" h="78">
                <a:moveTo>
                  <a:pt x="57" y="67"/>
                </a:moveTo>
                <a:cubicBezTo>
                  <a:pt x="57" y="78"/>
                  <a:pt x="57" y="78"/>
                  <a:pt x="57" y="78"/>
                </a:cubicBezTo>
                <a:cubicBezTo>
                  <a:pt x="71" y="72"/>
                  <a:pt x="82" y="57"/>
                  <a:pt x="82" y="40"/>
                </a:cubicBezTo>
                <a:cubicBezTo>
                  <a:pt x="82" y="18"/>
                  <a:pt x="63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57"/>
                  <a:pt x="10" y="72"/>
                  <a:pt x="25" y="78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1"/>
                  <a:pt x="10" y="52"/>
                  <a:pt x="10" y="40"/>
                </a:cubicBezTo>
                <a:cubicBezTo>
                  <a:pt x="10" y="23"/>
                  <a:pt x="24" y="10"/>
                  <a:pt x="41" y="10"/>
                </a:cubicBezTo>
                <a:cubicBezTo>
                  <a:pt x="58" y="10"/>
                  <a:pt x="72" y="23"/>
                  <a:pt x="72" y="40"/>
                </a:cubicBezTo>
                <a:cubicBezTo>
                  <a:pt x="72" y="52"/>
                  <a:pt x="66" y="62"/>
                  <a:pt x="57" y="67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6" name="Freeform 90"/>
          <p:cNvSpPr/>
          <p:nvPr/>
        </p:nvSpPr>
        <p:spPr>
          <a:xfrm>
            <a:off x="35082163" y="10717213"/>
            <a:ext cx="1781175" cy="17367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118" h="115">
                <a:moveTo>
                  <a:pt x="59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85"/>
                  <a:pt x="18" y="108"/>
                  <a:pt x="43" y="115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23" y="100"/>
                  <a:pt x="8" y="81"/>
                  <a:pt x="8" y="58"/>
                </a:cubicBezTo>
                <a:cubicBezTo>
                  <a:pt x="8" y="30"/>
                  <a:pt x="31" y="8"/>
                  <a:pt x="59" y="8"/>
                </a:cubicBezTo>
                <a:cubicBezTo>
                  <a:pt x="87" y="8"/>
                  <a:pt x="110" y="30"/>
                  <a:pt x="110" y="58"/>
                </a:cubicBezTo>
                <a:cubicBezTo>
                  <a:pt x="110" y="81"/>
                  <a:pt x="95" y="100"/>
                  <a:pt x="75" y="107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100" y="108"/>
                  <a:pt x="118" y="86"/>
                  <a:pt x="118" y="58"/>
                </a:cubicBezTo>
                <a:cubicBezTo>
                  <a:pt x="118" y="26"/>
                  <a:pt x="92" y="0"/>
                  <a:pt x="59" y="0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7" name="Freeform 91"/>
          <p:cNvSpPr/>
          <p:nvPr/>
        </p:nvSpPr>
        <p:spPr>
          <a:xfrm>
            <a:off x="35718750" y="11423650"/>
            <a:ext cx="550863" cy="14493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6" h="96">
                <a:moveTo>
                  <a:pt x="24" y="82"/>
                </a:moveTo>
                <a:cubicBezTo>
                  <a:pt x="24" y="79"/>
                  <a:pt x="24" y="22"/>
                  <a:pt x="24" y="21"/>
                </a:cubicBezTo>
                <a:cubicBezTo>
                  <a:pt x="27" y="19"/>
                  <a:pt x="29" y="16"/>
                  <a:pt x="29" y="12"/>
                </a:cubicBezTo>
                <a:cubicBezTo>
                  <a:pt x="29" y="5"/>
                  <a:pt x="24" y="0"/>
                  <a:pt x="17" y="0"/>
                </a:cubicBezTo>
                <a:cubicBezTo>
                  <a:pt x="10" y="0"/>
                  <a:pt x="5" y="5"/>
                  <a:pt x="5" y="12"/>
                </a:cubicBezTo>
                <a:cubicBezTo>
                  <a:pt x="5" y="16"/>
                  <a:pt x="7" y="19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78"/>
                  <a:pt x="10" y="82"/>
                </a:cubicBezTo>
                <a:cubicBezTo>
                  <a:pt x="10" y="92"/>
                  <a:pt x="0" y="96"/>
                  <a:pt x="0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24" y="92"/>
                  <a:pt x="24" y="82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8" name="Freeform 92"/>
          <p:cNvSpPr/>
          <p:nvPr/>
        </p:nvSpPr>
        <p:spPr>
          <a:xfrm>
            <a:off x="31562675" y="11188700"/>
            <a:ext cx="636588" cy="5064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8" h="30">
                <a:moveTo>
                  <a:pt x="37" y="10"/>
                </a:moveTo>
                <a:cubicBezTo>
                  <a:pt x="26" y="1"/>
                  <a:pt x="12" y="0"/>
                  <a:pt x="1" y="11"/>
                </a:cubicBezTo>
                <a:cubicBezTo>
                  <a:pt x="1" y="11"/>
                  <a:pt x="0" y="12"/>
                  <a:pt x="1" y="13"/>
                </a:cubicBezTo>
                <a:cubicBezTo>
                  <a:pt x="19" y="30"/>
                  <a:pt x="19" y="30"/>
                  <a:pt x="19" y="30"/>
                </a:cubicBezTo>
                <a:cubicBezTo>
                  <a:pt x="36" y="13"/>
                  <a:pt x="36" y="13"/>
                  <a:pt x="36" y="13"/>
                </a:cubicBezTo>
                <a:cubicBezTo>
                  <a:pt x="38" y="11"/>
                  <a:pt x="37" y="11"/>
                  <a:pt x="37" y="10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9" name="Freeform 93"/>
          <p:cNvSpPr/>
          <p:nvPr/>
        </p:nvSpPr>
        <p:spPr>
          <a:xfrm>
            <a:off x="31143575" y="10620375"/>
            <a:ext cx="1474788" cy="6556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88" h="39">
                <a:moveTo>
                  <a:pt x="87" y="23"/>
                </a:moveTo>
                <a:cubicBezTo>
                  <a:pt x="63" y="0"/>
                  <a:pt x="24" y="0"/>
                  <a:pt x="0" y="24"/>
                </a:cubicBezTo>
                <a:cubicBezTo>
                  <a:pt x="0" y="24"/>
                  <a:pt x="0" y="25"/>
                  <a:pt x="0" y="26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9"/>
                  <a:pt x="14" y="39"/>
                  <a:pt x="15" y="38"/>
                </a:cubicBezTo>
                <a:cubicBezTo>
                  <a:pt x="31" y="22"/>
                  <a:pt x="57" y="22"/>
                  <a:pt x="73" y="38"/>
                </a:cubicBezTo>
                <a:cubicBezTo>
                  <a:pt x="74" y="39"/>
                  <a:pt x="75" y="39"/>
                  <a:pt x="75" y="38"/>
                </a:cubicBezTo>
                <a:cubicBezTo>
                  <a:pt x="88" y="26"/>
                  <a:pt x="88" y="26"/>
                  <a:pt x="88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88" y="25"/>
                  <a:pt x="88" y="24"/>
                  <a:pt x="88" y="24"/>
                </a:cubicBezTo>
                <a:lnTo>
                  <a:pt x="87" y="23"/>
                </a:ln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0" name="Freeform 94"/>
          <p:cNvSpPr/>
          <p:nvPr/>
        </p:nvSpPr>
        <p:spPr>
          <a:xfrm>
            <a:off x="30767338" y="10061575"/>
            <a:ext cx="2217737" cy="8556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2" h="51">
                <a:moveTo>
                  <a:pt x="131" y="36"/>
                </a:moveTo>
                <a:cubicBezTo>
                  <a:pt x="131" y="36"/>
                  <a:pt x="131" y="36"/>
                  <a:pt x="131" y="36"/>
                </a:cubicBezTo>
                <a:cubicBezTo>
                  <a:pt x="95" y="0"/>
                  <a:pt x="37" y="0"/>
                  <a:pt x="1" y="36"/>
                </a:cubicBezTo>
                <a:cubicBezTo>
                  <a:pt x="0" y="37"/>
                  <a:pt x="0" y="37"/>
                  <a:pt x="1" y="38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1"/>
                  <a:pt x="15" y="51"/>
                  <a:pt x="16" y="51"/>
                </a:cubicBezTo>
                <a:cubicBezTo>
                  <a:pt x="43" y="23"/>
                  <a:pt x="89" y="23"/>
                  <a:pt x="116" y="51"/>
                </a:cubicBezTo>
                <a:cubicBezTo>
                  <a:pt x="117" y="51"/>
                  <a:pt x="118" y="51"/>
                  <a:pt x="118" y="51"/>
                </a:cubicBezTo>
                <a:cubicBezTo>
                  <a:pt x="131" y="38"/>
                  <a:pt x="131" y="38"/>
                  <a:pt x="131" y="38"/>
                </a:cubicBezTo>
                <a:cubicBezTo>
                  <a:pt x="131" y="38"/>
                  <a:pt x="131" y="38"/>
                  <a:pt x="131" y="38"/>
                </a:cubicBezTo>
                <a:cubicBezTo>
                  <a:pt x="132" y="37"/>
                  <a:pt x="132" y="36"/>
                  <a:pt x="131" y="36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1" name="Freeform 95"/>
          <p:cNvSpPr>
            <a:spLocks noEditPoints="1"/>
          </p:cNvSpPr>
          <p:nvPr/>
        </p:nvSpPr>
        <p:spPr>
          <a:xfrm>
            <a:off x="28663900" y="11345863"/>
            <a:ext cx="2103438" cy="13096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5" h="78">
                <a:moveTo>
                  <a:pt x="113" y="18"/>
                </a:moveTo>
                <a:cubicBezTo>
                  <a:pt x="113" y="0"/>
                  <a:pt x="113" y="0"/>
                  <a:pt x="11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13" y="78"/>
                  <a:pt x="113" y="78"/>
                  <a:pt x="113" y="78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7" y="60"/>
                  <a:pt x="125" y="61"/>
                  <a:pt x="125" y="54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5" y="17"/>
                  <a:pt x="116" y="18"/>
                  <a:pt x="113" y="18"/>
                </a:cubicBezTo>
                <a:close/>
                <a:moveTo>
                  <a:pt x="104" y="68"/>
                </a:moveTo>
                <a:cubicBezTo>
                  <a:pt x="10" y="68"/>
                  <a:pt x="10" y="68"/>
                  <a:pt x="10" y="68"/>
                </a:cubicBezTo>
                <a:cubicBezTo>
                  <a:pt x="10" y="9"/>
                  <a:pt x="10" y="9"/>
                  <a:pt x="10" y="9"/>
                </a:cubicBezTo>
                <a:cubicBezTo>
                  <a:pt x="104" y="9"/>
                  <a:pt x="104" y="9"/>
                  <a:pt x="104" y="9"/>
                </a:cubicBezTo>
                <a:lnTo>
                  <a:pt x="104" y="68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2" name="Rectangle 96"/>
          <p:cNvSpPr/>
          <p:nvPr/>
        </p:nvSpPr>
        <p:spPr>
          <a:xfrm>
            <a:off x="28951238" y="11625263"/>
            <a:ext cx="401637" cy="72390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lIns="502993" tIns="251497" rIns="502993" bIns="251497" anchor="t" anchorCtr="0"/>
          <a:lstStyle/>
          <a:p>
            <a:pPr>
              <a:buFont typeface="Arial" panose="0208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Arial" panose="0208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73" name="Rectangle 97"/>
          <p:cNvSpPr/>
          <p:nvPr/>
        </p:nvSpPr>
        <p:spPr>
          <a:xfrm>
            <a:off x="29422725" y="11625263"/>
            <a:ext cx="384175" cy="72390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lIns="502993" tIns="251497" rIns="502993" bIns="251497" anchor="t" anchorCtr="0"/>
          <a:lstStyle/>
          <a:p>
            <a:pPr>
              <a:buFont typeface="Arial" panose="0208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Arial" panose="0208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74" name="Freeform 103"/>
          <p:cNvSpPr>
            <a:spLocks noEditPoints="1"/>
          </p:cNvSpPr>
          <p:nvPr/>
        </p:nvSpPr>
        <p:spPr>
          <a:xfrm>
            <a:off x="39368413" y="12131675"/>
            <a:ext cx="1905000" cy="18780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5" name="Freeform 104"/>
          <p:cNvSpPr>
            <a:spLocks noEditPoints="1"/>
          </p:cNvSpPr>
          <p:nvPr/>
        </p:nvSpPr>
        <p:spPr>
          <a:xfrm>
            <a:off x="23434675" y="20113625"/>
            <a:ext cx="2008188" cy="19907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6" name="Freeform 105"/>
          <p:cNvSpPr>
            <a:spLocks noEditPoints="1"/>
          </p:cNvSpPr>
          <p:nvPr/>
        </p:nvSpPr>
        <p:spPr>
          <a:xfrm>
            <a:off x="29059188" y="15886113"/>
            <a:ext cx="1746250" cy="15367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solidFill>
            <a:srgbClr val="50D6E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7" name="Freeform 106"/>
          <p:cNvSpPr>
            <a:spLocks noEditPoints="1"/>
          </p:cNvSpPr>
          <p:nvPr/>
        </p:nvSpPr>
        <p:spPr>
          <a:xfrm>
            <a:off x="21428075" y="13960475"/>
            <a:ext cx="1352550" cy="1816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8" name="Freeform 121"/>
          <p:cNvSpPr>
            <a:spLocks noEditPoints="1"/>
          </p:cNvSpPr>
          <p:nvPr/>
        </p:nvSpPr>
        <p:spPr>
          <a:xfrm>
            <a:off x="32443738" y="7704138"/>
            <a:ext cx="1414462" cy="19288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84" h="115">
                <a:moveTo>
                  <a:pt x="42" y="5"/>
                </a:moveTo>
                <a:cubicBezTo>
                  <a:pt x="63" y="5"/>
                  <a:pt x="79" y="22"/>
                  <a:pt x="79" y="42"/>
                </a:cubicBezTo>
                <a:cubicBezTo>
                  <a:pt x="79" y="60"/>
                  <a:pt x="60" y="101"/>
                  <a:pt x="56" y="111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23" y="95"/>
                  <a:pt x="4" y="58"/>
                  <a:pt x="4" y="42"/>
                </a:cubicBezTo>
                <a:cubicBezTo>
                  <a:pt x="4" y="22"/>
                  <a:pt x="21" y="5"/>
                  <a:pt x="42" y="5"/>
                </a:cubicBezTo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3"/>
                  <a:pt x="29" y="115"/>
                  <a:pt x="29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84" y="63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9" name="Freeform 122"/>
          <p:cNvSpPr/>
          <p:nvPr/>
        </p:nvSpPr>
        <p:spPr>
          <a:xfrm>
            <a:off x="32924750" y="10113963"/>
            <a:ext cx="488950" cy="428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</a:cxnLst>
            <a:rect l="0" t="0" r="0" b="0"/>
            <a:pathLst>
              <a:path w="29" h="3">
                <a:moveTo>
                  <a:pt x="1" y="3"/>
                </a:moveTo>
                <a:cubicBezTo>
                  <a:pt x="27" y="3"/>
                  <a:pt x="27" y="3"/>
                  <a:pt x="27" y="3"/>
                </a:cubicBezTo>
                <a:cubicBezTo>
                  <a:pt x="28" y="2"/>
                  <a:pt x="28" y="1"/>
                  <a:pt x="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1" y="3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0" name="Freeform 123"/>
          <p:cNvSpPr/>
          <p:nvPr/>
        </p:nvSpPr>
        <p:spPr>
          <a:xfrm>
            <a:off x="32994600" y="10209213"/>
            <a:ext cx="357188" cy="619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</a:cxnLst>
            <a:rect l="0" t="0" r="0" b="0"/>
            <a:pathLst>
              <a:path w="21" h="4">
                <a:moveTo>
                  <a:pt x="10" y="4"/>
                </a:moveTo>
                <a:cubicBezTo>
                  <a:pt x="14" y="4"/>
                  <a:pt x="18" y="2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2"/>
                  <a:pt x="6" y="4"/>
                  <a:pt x="10" y="4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1" name="Freeform 124"/>
          <p:cNvSpPr/>
          <p:nvPr/>
        </p:nvSpPr>
        <p:spPr>
          <a:xfrm>
            <a:off x="32907288" y="9712325"/>
            <a:ext cx="514350" cy="3492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31" h="21">
                <a:moveTo>
                  <a:pt x="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31" y="20"/>
                  <a:pt x="31" y="19"/>
                </a:cubicBezTo>
                <a:lnTo>
                  <a:pt x="31" y="0"/>
                </a:ln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2" name="Freeform 125"/>
          <p:cNvSpPr>
            <a:spLocks noEditPoints="1"/>
          </p:cNvSpPr>
          <p:nvPr/>
        </p:nvSpPr>
        <p:spPr>
          <a:xfrm>
            <a:off x="32897763" y="8585200"/>
            <a:ext cx="523875" cy="1047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42" h="83">
                <a:moveTo>
                  <a:pt x="42" y="2"/>
                </a:moveTo>
                <a:lnTo>
                  <a:pt x="42" y="2"/>
                </a:lnTo>
                <a:lnTo>
                  <a:pt x="37" y="0"/>
                </a:lnTo>
                <a:lnTo>
                  <a:pt x="20" y="6"/>
                </a:lnTo>
                <a:lnTo>
                  <a:pt x="5" y="0"/>
                </a:lnTo>
                <a:lnTo>
                  <a:pt x="0" y="1"/>
                </a:lnTo>
                <a:lnTo>
                  <a:pt x="0" y="2"/>
                </a:lnTo>
                <a:lnTo>
                  <a:pt x="18" y="83"/>
                </a:lnTo>
                <a:lnTo>
                  <a:pt x="24" y="83"/>
                </a:lnTo>
                <a:lnTo>
                  <a:pt x="42" y="2"/>
                </a:lnTo>
                <a:close/>
                <a:moveTo>
                  <a:pt x="21" y="73"/>
                </a:moveTo>
                <a:lnTo>
                  <a:pt x="5" y="4"/>
                </a:lnTo>
                <a:lnTo>
                  <a:pt x="20" y="9"/>
                </a:lnTo>
                <a:lnTo>
                  <a:pt x="37" y="4"/>
                </a:lnTo>
                <a:lnTo>
                  <a:pt x="21" y="73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3" name="Freeform 129"/>
          <p:cNvSpPr/>
          <p:nvPr/>
        </p:nvSpPr>
        <p:spPr>
          <a:xfrm>
            <a:off x="32880300" y="13187363"/>
            <a:ext cx="2149475" cy="7858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171" h="63">
                <a:moveTo>
                  <a:pt x="86" y="36"/>
                </a:moveTo>
                <a:lnTo>
                  <a:pt x="24" y="0"/>
                </a:lnTo>
                <a:lnTo>
                  <a:pt x="0" y="15"/>
                </a:lnTo>
                <a:lnTo>
                  <a:pt x="86" y="63"/>
                </a:lnTo>
                <a:lnTo>
                  <a:pt x="171" y="15"/>
                </a:lnTo>
                <a:lnTo>
                  <a:pt x="147" y="0"/>
                </a:lnTo>
                <a:lnTo>
                  <a:pt x="86" y="36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4" name="Freeform 130"/>
          <p:cNvSpPr/>
          <p:nvPr/>
        </p:nvSpPr>
        <p:spPr>
          <a:xfrm>
            <a:off x="32880300" y="13711238"/>
            <a:ext cx="2149475" cy="787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171" h="62">
                <a:moveTo>
                  <a:pt x="86" y="34"/>
                </a:moveTo>
                <a:lnTo>
                  <a:pt x="24" y="0"/>
                </a:lnTo>
                <a:lnTo>
                  <a:pt x="0" y="13"/>
                </a:lnTo>
                <a:lnTo>
                  <a:pt x="86" y="62"/>
                </a:lnTo>
                <a:lnTo>
                  <a:pt x="171" y="13"/>
                </a:lnTo>
                <a:lnTo>
                  <a:pt x="147" y="0"/>
                </a:lnTo>
                <a:lnTo>
                  <a:pt x="86" y="34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5" name="Freeform 131"/>
          <p:cNvSpPr/>
          <p:nvPr/>
        </p:nvSpPr>
        <p:spPr>
          <a:xfrm>
            <a:off x="32985075" y="14104938"/>
            <a:ext cx="2149475" cy="12223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1" h="97">
                <a:moveTo>
                  <a:pt x="171" y="48"/>
                </a:moveTo>
                <a:lnTo>
                  <a:pt x="86" y="0"/>
                </a:lnTo>
                <a:lnTo>
                  <a:pt x="0" y="48"/>
                </a:lnTo>
                <a:lnTo>
                  <a:pt x="86" y="97"/>
                </a:lnTo>
                <a:lnTo>
                  <a:pt x="171" y="48"/>
                </a:lnTo>
                <a:close/>
              </a:path>
            </a:pathLst>
          </a:custGeom>
          <a:solidFill>
            <a:srgbClr val="FF881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6" name="Freeform 141"/>
          <p:cNvSpPr>
            <a:spLocks noEditPoints="1"/>
          </p:cNvSpPr>
          <p:nvPr/>
        </p:nvSpPr>
        <p:spPr>
          <a:xfrm>
            <a:off x="24812625" y="8253413"/>
            <a:ext cx="1414463" cy="15986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84" h="95">
                <a:moveTo>
                  <a:pt x="84" y="42"/>
                </a:moveTo>
                <a:cubicBezTo>
                  <a:pt x="84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0"/>
                  <a:pt x="12" y="75"/>
                  <a:pt x="28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95"/>
                  <a:pt x="25" y="95"/>
                  <a:pt x="25" y="95"/>
                </a:cubicBezTo>
                <a:cubicBezTo>
                  <a:pt x="60" y="95"/>
                  <a:pt x="60" y="95"/>
                  <a:pt x="60" y="95"/>
                </a:cubicBezTo>
                <a:cubicBezTo>
                  <a:pt x="60" y="81"/>
                  <a:pt x="60" y="81"/>
                  <a:pt x="60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73" y="75"/>
                  <a:pt x="84" y="60"/>
                  <a:pt x="84" y="42"/>
                </a:cubicBezTo>
                <a:close/>
                <a:moveTo>
                  <a:pt x="42" y="77"/>
                </a:moveTo>
                <a:cubicBezTo>
                  <a:pt x="23" y="77"/>
                  <a:pt x="7" y="61"/>
                  <a:pt x="7" y="42"/>
                </a:cubicBezTo>
                <a:cubicBezTo>
                  <a:pt x="7" y="23"/>
                  <a:pt x="23" y="7"/>
                  <a:pt x="42" y="7"/>
                </a:cubicBezTo>
                <a:cubicBezTo>
                  <a:pt x="62" y="7"/>
                  <a:pt x="77" y="23"/>
                  <a:pt x="77" y="42"/>
                </a:cubicBezTo>
                <a:cubicBezTo>
                  <a:pt x="77" y="61"/>
                  <a:pt x="62" y="77"/>
                  <a:pt x="42" y="77"/>
                </a:cubicBez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7" name="Rectangle 142"/>
          <p:cNvSpPr/>
          <p:nvPr/>
        </p:nvSpPr>
        <p:spPr>
          <a:xfrm>
            <a:off x="25231725" y="9904413"/>
            <a:ext cx="584200" cy="209550"/>
          </a:xfrm>
          <a:prstGeom prst="rect">
            <a:avLst/>
          </a:prstGeom>
          <a:solidFill>
            <a:srgbClr val="1B559F"/>
          </a:solidFill>
          <a:ln w="9525">
            <a:noFill/>
          </a:ln>
        </p:spPr>
        <p:txBody>
          <a:bodyPr lIns="502993" tIns="251497" rIns="502993" bIns="251497" anchor="t" anchorCtr="0"/>
          <a:lstStyle/>
          <a:p>
            <a:pPr>
              <a:buFont typeface="Arial" panose="0208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Arial" panose="0208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88" name="Freeform 143"/>
          <p:cNvSpPr/>
          <p:nvPr/>
        </p:nvSpPr>
        <p:spPr>
          <a:xfrm>
            <a:off x="25231725" y="10166350"/>
            <a:ext cx="584200" cy="19208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</a:cxnLst>
            <a:rect l="0" t="0" r="0" b="0"/>
            <a:pathLst>
              <a:path w="47" h="15">
                <a:moveTo>
                  <a:pt x="0" y="9"/>
                </a:moveTo>
                <a:lnTo>
                  <a:pt x="16" y="9"/>
                </a:lnTo>
                <a:lnTo>
                  <a:pt x="16" y="15"/>
                </a:lnTo>
                <a:lnTo>
                  <a:pt x="31" y="15"/>
                </a:lnTo>
                <a:lnTo>
                  <a:pt x="31" y="9"/>
                </a:lnTo>
                <a:lnTo>
                  <a:pt x="47" y="9"/>
                </a:lnTo>
                <a:lnTo>
                  <a:pt x="47" y="0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9" name="Freeform 144"/>
          <p:cNvSpPr>
            <a:spLocks noEditPoints="1"/>
          </p:cNvSpPr>
          <p:nvPr/>
        </p:nvSpPr>
        <p:spPr>
          <a:xfrm>
            <a:off x="25319038" y="8707438"/>
            <a:ext cx="409575" cy="8207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3" h="65">
                <a:moveTo>
                  <a:pt x="32" y="3"/>
                </a:moveTo>
                <a:lnTo>
                  <a:pt x="28" y="0"/>
                </a:lnTo>
                <a:lnTo>
                  <a:pt x="16" y="5"/>
                </a:lnTo>
                <a:lnTo>
                  <a:pt x="4" y="0"/>
                </a:lnTo>
                <a:lnTo>
                  <a:pt x="0" y="3"/>
                </a:lnTo>
                <a:lnTo>
                  <a:pt x="15" y="65"/>
                </a:lnTo>
                <a:lnTo>
                  <a:pt x="19" y="65"/>
                </a:lnTo>
                <a:lnTo>
                  <a:pt x="33" y="3"/>
                </a:lnTo>
                <a:lnTo>
                  <a:pt x="32" y="3"/>
                </a:lnTo>
                <a:close/>
                <a:moveTo>
                  <a:pt x="16" y="57"/>
                </a:moveTo>
                <a:lnTo>
                  <a:pt x="4" y="4"/>
                </a:lnTo>
                <a:lnTo>
                  <a:pt x="16" y="8"/>
                </a:lnTo>
                <a:lnTo>
                  <a:pt x="29" y="4"/>
                </a:lnTo>
                <a:lnTo>
                  <a:pt x="16" y="57"/>
                </a:lnTo>
                <a:close/>
              </a:path>
            </a:pathLst>
          </a:custGeom>
          <a:solidFill>
            <a:srgbClr val="1B559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9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6375" y="17502188"/>
            <a:ext cx="13282613" cy="801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1" name="直角三角形 71"/>
          <p:cNvSpPr/>
          <p:nvPr/>
        </p:nvSpPr>
        <p:spPr>
          <a:xfrm>
            <a:off x="27606625" y="18357850"/>
            <a:ext cx="9099550" cy="5886450"/>
          </a:xfrm>
          <a:prstGeom prst="rtTriangle">
            <a:avLst/>
          </a:prstGeom>
          <a:solidFill>
            <a:srgbClr val="2787B3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>
              <a:buFont typeface="Arial" panose="0208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92" name="直角三角形 72"/>
          <p:cNvSpPr/>
          <p:nvPr/>
        </p:nvSpPr>
        <p:spPr>
          <a:xfrm flipH="1" flipV="1">
            <a:off x="27659013" y="18384838"/>
            <a:ext cx="9047162" cy="5859462"/>
          </a:xfrm>
          <a:prstGeom prst="rtTriangle">
            <a:avLst/>
          </a:prstGeom>
          <a:solidFill>
            <a:srgbClr val="31A8DF"/>
          </a:solidFill>
          <a:ln w="9525">
            <a:noFill/>
          </a:ln>
        </p:spPr>
        <p:txBody>
          <a:bodyPr lIns="502993" tIns="251497" rIns="502993" bIns="251497" anchor="ctr" anchorCtr="0"/>
          <a:lstStyle/>
          <a:p>
            <a:pPr algn="ctr">
              <a:buFont typeface="Arial" panose="0208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8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93" name="Freeform 202"/>
          <p:cNvSpPr/>
          <p:nvPr/>
        </p:nvSpPr>
        <p:spPr>
          <a:xfrm>
            <a:off x="32321500" y="21485225"/>
            <a:ext cx="952500" cy="9159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89" h="86">
                <a:moveTo>
                  <a:pt x="26" y="48"/>
                </a:moveTo>
                <a:cubicBezTo>
                  <a:pt x="18" y="35"/>
                  <a:pt x="18" y="35"/>
                  <a:pt x="18" y="35"/>
                </a:cubicBezTo>
                <a:cubicBezTo>
                  <a:pt x="0" y="86"/>
                  <a:pt x="0" y="86"/>
                  <a:pt x="0" y="86"/>
                </a:cubicBezTo>
                <a:cubicBezTo>
                  <a:pt x="53" y="85"/>
                  <a:pt x="53" y="85"/>
                  <a:pt x="53" y="85"/>
                </a:cubicBezTo>
                <a:cubicBezTo>
                  <a:pt x="46" y="74"/>
                  <a:pt x="46" y="74"/>
                  <a:pt x="46" y="74"/>
                </a:cubicBezTo>
                <a:cubicBezTo>
                  <a:pt x="84" y="48"/>
                  <a:pt x="89" y="7"/>
                  <a:pt x="89" y="7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12"/>
                  <a:pt x="45" y="31"/>
                  <a:pt x="26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4" name="Freeform 203"/>
          <p:cNvSpPr/>
          <p:nvPr/>
        </p:nvSpPr>
        <p:spPr>
          <a:xfrm>
            <a:off x="32391350" y="20288250"/>
            <a:ext cx="900113" cy="10398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0" t="0" r="0" b="0"/>
            <a:pathLst>
              <a:path w="85" h="98">
                <a:moveTo>
                  <a:pt x="45" y="67"/>
                </a:moveTo>
                <a:cubicBezTo>
                  <a:pt x="31" y="74"/>
                  <a:pt x="31" y="74"/>
                  <a:pt x="31" y="74"/>
                </a:cubicBezTo>
                <a:cubicBezTo>
                  <a:pt x="80" y="98"/>
                  <a:pt x="80" y="98"/>
                  <a:pt x="80" y="98"/>
                </a:cubicBezTo>
                <a:cubicBezTo>
                  <a:pt x="85" y="44"/>
                  <a:pt x="85" y="44"/>
                  <a:pt x="85" y="44"/>
                </a:cubicBezTo>
                <a:cubicBezTo>
                  <a:pt x="73" y="51"/>
                  <a:pt x="73" y="51"/>
                  <a:pt x="73" y="51"/>
                </a:cubicBezTo>
                <a:cubicBezTo>
                  <a:pt x="51" y="10"/>
                  <a:pt x="11" y="0"/>
                  <a:pt x="11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37"/>
                  <a:pt x="31" y="47"/>
                  <a:pt x="45" y="6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5" name="Freeform 204"/>
          <p:cNvSpPr/>
          <p:nvPr/>
        </p:nvSpPr>
        <p:spPr>
          <a:xfrm>
            <a:off x="31248350" y="20288250"/>
            <a:ext cx="960438" cy="908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90" h="85">
                <a:moveTo>
                  <a:pt x="44" y="11"/>
                </a:moveTo>
                <a:cubicBezTo>
                  <a:pt x="5" y="37"/>
                  <a:pt x="0" y="77"/>
                  <a:pt x="0" y="77"/>
                </a:cubicBezTo>
                <a:cubicBezTo>
                  <a:pt x="32" y="85"/>
                  <a:pt x="32" y="85"/>
                  <a:pt x="32" y="85"/>
                </a:cubicBezTo>
                <a:cubicBezTo>
                  <a:pt x="36" y="73"/>
                  <a:pt x="44" y="54"/>
                  <a:pt x="63" y="38"/>
                </a:cubicBezTo>
                <a:cubicBezTo>
                  <a:pt x="71" y="51"/>
                  <a:pt x="71" y="51"/>
                  <a:pt x="71" y="51"/>
                </a:cubicBezTo>
                <a:cubicBezTo>
                  <a:pt x="90" y="0"/>
                  <a:pt x="90" y="0"/>
                  <a:pt x="90" y="0"/>
                </a:cubicBezTo>
                <a:cubicBezTo>
                  <a:pt x="36" y="0"/>
                  <a:pt x="36" y="0"/>
                  <a:pt x="36" y="0"/>
                </a:cubicBezTo>
                <a:lnTo>
                  <a:pt x="44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6" name="Freeform 206"/>
          <p:cNvSpPr/>
          <p:nvPr/>
        </p:nvSpPr>
        <p:spPr>
          <a:xfrm>
            <a:off x="31248350" y="21345525"/>
            <a:ext cx="915988" cy="10556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85" h="99">
                <a:moveTo>
                  <a:pt x="41" y="32"/>
                </a:moveTo>
                <a:cubicBezTo>
                  <a:pt x="54" y="24"/>
                  <a:pt x="54" y="24"/>
                  <a:pt x="54" y="24"/>
                </a:cubicBezTo>
                <a:cubicBezTo>
                  <a:pt x="6" y="0"/>
                  <a:pt x="6" y="0"/>
                  <a:pt x="6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12" y="47"/>
                  <a:pt x="12" y="47"/>
                  <a:pt x="12" y="47"/>
                </a:cubicBezTo>
                <a:cubicBezTo>
                  <a:pt x="33" y="89"/>
                  <a:pt x="73" y="99"/>
                  <a:pt x="73" y="99"/>
                </a:cubicBezTo>
                <a:cubicBezTo>
                  <a:pt x="85" y="67"/>
                  <a:pt x="85" y="67"/>
                  <a:pt x="85" y="67"/>
                </a:cubicBezTo>
                <a:cubicBezTo>
                  <a:pt x="73" y="62"/>
                  <a:pt x="55" y="52"/>
                  <a:pt x="41" y="3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7" name="TextBox 79"/>
          <p:cNvSpPr txBox="1"/>
          <p:nvPr/>
        </p:nvSpPr>
        <p:spPr>
          <a:xfrm>
            <a:off x="1762125" y="17102138"/>
            <a:ext cx="18100675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lIns="502993" tIns="251497" rIns="502993" bIns="251497" anchor="t" anchorCtr="0">
            <a:spAutoFit/>
          </a:bodyPr>
          <a:lstStyle/>
          <a:p>
            <a:r>
              <a:rPr lang="zh-CN" altLang="en-US" sz="6600" dirty="0">
                <a:solidFill>
                  <a:srgbClr val="40404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产品服务的内容可以用图形直观的表达，也可以将典型案例做为一页详细描述，但不应写的过细，例如产品流程图、产品设计原理、产业流程图或者业务流程图等不写。</a:t>
            </a:r>
          </a:p>
        </p:txBody>
      </p:sp>
      <p:pic>
        <p:nvPicPr>
          <p:cNvPr id="10298" name="Picture 2"/>
          <p:cNvPicPr/>
          <p:nvPr/>
        </p:nvPicPr>
        <p:blipFill>
          <a:blip r:embed="rId3"/>
          <a:srcRect l="1479" t="87172" r="62898"/>
          <a:stretch>
            <a:fillRect/>
          </a:stretch>
        </p:blipFill>
        <p:spPr>
          <a:xfrm>
            <a:off x="0" y="26909713"/>
            <a:ext cx="50298350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" name="菱形 78"/>
          <p:cNvSpPr/>
          <p:nvPr/>
        </p:nvSpPr>
        <p:spPr bwMode="auto">
          <a:xfrm>
            <a:off x="1481138" y="282575"/>
            <a:ext cx="4125913" cy="3482975"/>
          </a:xfrm>
          <a:prstGeom prst="diamond">
            <a:avLst/>
          </a:prstGeom>
          <a:noFill/>
          <a:ln w="76200">
            <a:solidFill>
              <a:srgbClr val="1B55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93" tIns="251497" rIns="502993" bIns="251497" anchor="ctr"/>
          <a:lstStyle/>
          <a:p>
            <a:pPr algn="ctr" fontAlgn="auto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0300" name="组合 80"/>
          <p:cNvGrpSpPr/>
          <p:nvPr/>
        </p:nvGrpSpPr>
        <p:grpSpPr>
          <a:xfrm>
            <a:off x="419100" y="519113"/>
            <a:ext cx="6278563" cy="3009900"/>
            <a:chOff x="76156" y="94493"/>
            <a:chExt cx="1141410" cy="547012"/>
          </a:xfrm>
        </p:grpSpPr>
        <p:sp>
          <p:nvSpPr>
            <p:cNvPr id="82" name="菱形 81"/>
            <p:cNvSpPr/>
            <p:nvPr/>
          </p:nvSpPr>
          <p:spPr bwMode="auto">
            <a:xfrm>
              <a:off x="320419" y="94493"/>
              <a:ext cx="647761" cy="547012"/>
            </a:xfrm>
            <a:prstGeom prst="diamond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sz="110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02" name="组合 12"/>
            <p:cNvGrpSpPr/>
            <p:nvPr/>
          </p:nvGrpSpPr>
          <p:grpSpPr>
            <a:xfrm>
              <a:off x="878096" y="195901"/>
              <a:ext cx="204751" cy="344495"/>
              <a:chOff x="7043738" y="1709738"/>
              <a:chExt cx="766762" cy="1533524"/>
            </a:xfrm>
          </p:grpSpPr>
          <p:cxnSp>
            <p:nvCxnSpPr>
              <p:cNvPr id="93" name="直接连接符 92"/>
              <p:cNvCxnSpPr/>
              <p:nvPr/>
            </p:nvCxnSpPr>
            <p:spPr>
              <a:xfrm flipH="1" flipV="1">
                <a:off x="7025433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7025433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0305" name="组合 19"/>
            <p:cNvGrpSpPr/>
            <p:nvPr/>
          </p:nvGrpSpPr>
          <p:grpSpPr>
            <a:xfrm flipH="1">
              <a:off x="1125246" y="290484"/>
              <a:ext cx="92320" cy="155330"/>
              <a:chOff x="7043738" y="1709738"/>
              <a:chExt cx="766762" cy="1533524"/>
            </a:xfrm>
          </p:grpSpPr>
          <p:cxnSp>
            <p:nvCxnSpPr>
              <p:cNvPr id="91" name="直接连接符 90"/>
              <p:cNvCxnSpPr/>
              <p:nvPr/>
            </p:nvCxnSpPr>
            <p:spPr>
              <a:xfrm flipH="1" flipV="1">
                <a:off x="7082341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7082341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0308" name="组合 26"/>
            <p:cNvGrpSpPr/>
            <p:nvPr/>
          </p:nvGrpSpPr>
          <p:grpSpPr>
            <a:xfrm flipH="1">
              <a:off x="210875" y="195901"/>
              <a:ext cx="204751" cy="344495"/>
              <a:chOff x="7043738" y="1709738"/>
              <a:chExt cx="766762" cy="1533524"/>
            </a:xfrm>
          </p:grpSpPr>
          <p:cxnSp>
            <p:nvCxnSpPr>
              <p:cNvPr id="89" name="直接连接符 88"/>
              <p:cNvCxnSpPr/>
              <p:nvPr/>
            </p:nvCxnSpPr>
            <p:spPr>
              <a:xfrm flipH="1" flipV="1">
                <a:off x="7044617" y="1709758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V="1">
                <a:off x="7044617" y="2475835"/>
                <a:ext cx="766032" cy="766077"/>
              </a:xfrm>
              <a:prstGeom prst="line">
                <a:avLst/>
              </a:prstGeom>
              <a:noFill/>
              <a:ln w="76200">
                <a:solidFill>
                  <a:srgbClr val="167D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0311" name="组合 27"/>
            <p:cNvGrpSpPr/>
            <p:nvPr/>
          </p:nvGrpSpPr>
          <p:grpSpPr>
            <a:xfrm>
              <a:off x="76156" y="290484"/>
              <a:ext cx="92320" cy="155330"/>
              <a:chOff x="7043738" y="1709738"/>
              <a:chExt cx="766762" cy="1533524"/>
            </a:xfrm>
          </p:grpSpPr>
          <p:cxnSp>
            <p:nvCxnSpPr>
              <p:cNvPr id="87" name="直接连接符 86"/>
              <p:cNvCxnSpPr/>
              <p:nvPr/>
            </p:nvCxnSpPr>
            <p:spPr>
              <a:xfrm flipH="1" flipV="1">
                <a:off x="7039808" y="1706419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V="1">
                <a:off x="7039808" y="2475028"/>
                <a:ext cx="768565" cy="768609"/>
              </a:xfrm>
              <a:prstGeom prst="line">
                <a:avLst/>
              </a:prstGeom>
              <a:noFill/>
              <a:ln w="76200">
                <a:solidFill>
                  <a:srgbClr val="1B55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0314" name="文本框 25"/>
          <p:cNvSpPr txBox="1"/>
          <p:nvPr/>
        </p:nvSpPr>
        <p:spPr>
          <a:xfrm>
            <a:off x="1908175" y="839788"/>
            <a:ext cx="3417888" cy="2370137"/>
          </a:xfrm>
          <a:prstGeom prst="rect">
            <a:avLst/>
          </a:prstGeom>
          <a:noFill/>
          <a:ln w="76200">
            <a:noFill/>
          </a:ln>
        </p:spPr>
        <p:txBody>
          <a:bodyPr lIns="502993" tIns="251497" rIns="502993" bIns="251497" anchor="t" anchorCtr="0">
            <a:spAutoFit/>
          </a:bodyPr>
          <a:lstStyle/>
          <a:p>
            <a:pPr algn="ctr"/>
            <a:r>
              <a:rPr lang="en-US" altLang="zh-CN" sz="12100" b="1" dirty="0">
                <a:solidFill>
                  <a:srgbClr val="C02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endParaRPr lang="zh-CN" altLang="en-US" sz="12100" b="1" dirty="0">
              <a:solidFill>
                <a:srgbClr val="C02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Microsoft Office PowerPoint</Application>
  <PresentationFormat>自定义</PresentationFormat>
  <Paragraphs>240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华文琥珀</vt:lpstr>
      <vt:lpstr>华文楷体</vt:lpstr>
      <vt:lpstr>宋体</vt:lpstr>
      <vt:lpstr>微软雅黑</vt:lpstr>
      <vt:lpstr>Arial</vt:lpstr>
      <vt:lpstr>Calibri</vt:lpstr>
      <vt:lpstr>Ebrima</vt:lpstr>
      <vt:lpstr>Office 主题</vt:lpstr>
      <vt:lpstr>Microsoft Excel 97-2003 工作表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yaodongpeng</dc:creator>
  <cp:lastModifiedBy>李明昕</cp:lastModifiedBy>
  <cp:revision>242</cp:revision>
  <dcterms:created xsi:type="dcterms:W3CDTF">2026-03-11T03:41:41Z</dcterms:created>
  <dcterms:modified xsi:type="dcterms:W3CDTF">2026-03-25T07:57:57Z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2052-11.8.2.12333</vt:lpwstr>
  </property>
  <property fmtid="{D5CDD505-2E9C-101B-9397-08002B2CF9AE}" pid="3" name="ICV">
    <vt:lpwstr>FC168F1557514E9EBBB586D2AEF642F7</vt:lpwstr>
  </property>
</Properties>
</file>